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79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62" r:id="rId16"/>
    <p:sldId id="263" r:id="rId17"/>
    <p:sldId id="264" r:id="rId18"/>
    <p:sldId id="265" r:id="rId19"/>
    <p:sldId id="281" r:id="rId20"/>
    <p:sldId id="268" r:id="rId21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4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0" autoAdjust="0"/>
    <p:restoredTop sz="94610"/>
  </p:normalViewPr>
  <p:slideViewPr>
    <p:cSldViewPr snapToGrid="0" snapToObjects="1">
      <p:cViewPr varScale="1">
        <p:scale>
          <a:sx n="109" d="100"/>
          <a:sy n="109" d="100"/>
        </p:scale>
        <p:origin x="64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9537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7132320" y="-1097280"/>
            <a:ext cx="3200400" cy="3200400"/>
          </a:xfrm>
          <a:prstGeom prst="ellipse">
            <a:avLst/>
          </a:prstGeom>
          <a:solidFill>
            <a:srgbClr val="00B4D8">
              <a:alpha val="15000"/>
            </a:srgbClr>
          </a:solidFill>
          <a:ln w="12700">
            <a:solidFill>
              <a:srgbClr val="00B4D8">
                <a:alpha val="30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772400" y="2560320"/>
            <a:ext cx="1828800" cy="1828800"/>
          </a:xfrm>
          <a:prstGeom prst="ellipse">
            <a:avLst/>
          </a:prstGeom>
          <a:solidFill>
            <a:srgbClr val="00B4D8">
              <a:alpha val="12000"/>
            </a:srgbClr>
          </a:solidFill>
          <a:ln w="12700">
            <a:solidFill>
              <a:srgbClr val="00B4D8">
                <a:alpha val="25000"/>
              </a:srgbClr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548640" y="1005840"/>
            <a:ext cx="777240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5600" b="1" kern="0" spc="400" dirty="0">
                <a:solidFill>
                  <a:srgbClr val="00B4D8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REPOSPHERE</a:t>
            </a:r>
            <a:endParaRPr lang="en-US" sz="5600" dirty="0"/>
          </a:p>
        </p:txBody>
      </p:sp>
      <p:sp>
        <p:nvSpPr>
          <p:cNvPr id="6" name="Text 4"/>
          <p:cNvSpPr/>
          <p:nvPr/>
        </p:nvSpPr>
        <p:spPr>
          <a:xfrm>
            <a:off x="548640" y="2103120"/>
            <a:ext cx="68580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000" i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Unified Version Control Ecosystem</a:t>
            </a:r>
            <a:endParaRPr lang="en-US" sz="2000" dirty="0"/>
          </a:p>
        </p:txBody>
      </p:sp>
      <p:sp>
        <p:nvSpPr>
          <p:cNvPr id="7" name="Shape 5"/>
          <p:cNvSpPr/>
          <p:nvPr/>
        </p:nvSpPr>
        <p:spPr>
          <a:xfrm>
            <a:off x="548640" y="2743200"/>
            <a:ext cx="3657600" cy="36576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8640" y="2880360"/>
            <a:ext cx="685800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kern="0" spc="100" dirty="0">
                <a:solidFill>
                  <a:srgbClr val="48CAE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SRS • User Stories • UI/UX • CLI • Roadmap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548640" y="4389120"/>
            <a:ext cx="45720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64748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Team Presentation  |  2026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548640" y="4663440"/>
            <a:ext cx="45720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github.com/Diffusity/repoSphere</a:t>
            </a:r>
            <a:endParaRPr lang="en-US" sz="1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64592"/>
            <a:ext cx="82296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Commit Detail View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548640" y="68580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commits/&lt;commit-id&gt; — full diff, metadata &amp; file changes</a:t>
            </a:r>
            <a:endParaRPr lang="en-US" sz="1200" dirty="0"/>
          </a:p>
        </p:txBody>
      </p:sp>
      <p:sp>
        <p:nvSpPr>
          <p:cNvPr id="5" name="Shape 3"/>
          <p:cNvSpPr/>
          <p:nvPr/>
        </p:nvSpPr>
        <p:spPr>
          <a:xfrm>
            <a:off x="914400" y="1005840"/>
            <a:ext cx="7315200" cy="3794760"/>
          </a:xfrm>
          <a:prstGeom prst="rect">
            <a:avLst/>
          </a:prstGeom>
          <a:solidFill>
            <a:srgbClr val="0A1520"/>
          </a:solidFill>
          <a:ln w="19050">
            <a:solidFill>
              <a:srgbClr val="00B4D8"/>
            </a:solidFill>
            <a:prstDash val="solid"/>
          </a:ln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60120" y="1051560"/>
            <a:ext cx="7223760" cy="370332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914400" y="4828032"/>
            <a:ext cx="731520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14400" y="4828032"/>
            <a:ext cx="73152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commits/&lt;commit-id&gt;</a:t>
            </a:r>
            <a:endParaRPr lang="en-US" sz="9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64592"/>
            <a:ext cx="82296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Branches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548640" y="68580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_repo/branches — branch list, active, merged &amp; ahead/behind status</a:t>
            </a:r>
            <a:endParaRPr lang="en-US" sz="1200" dirty="0"/>
          </a:p>
        </p:txBody>
      </p:sp>
      <p:sp>
        <p:nvSpPr>
          <p:cNvPr id="5" name="Shape 3"/>
          <p:cNvSpPr/>
          <p:nvPr/>
        </p:nvSpPr>
        <p:spPr>
          <a:xfrm>
            <a:off x="457200" y="1005840"/>
            <a:ext cx="8229600" cy="3794760"/>
          </a:xfrm>
          <a:prstGeom prst="rect">
            <a:avLst/>
          </a:prstGeom>
          <a:solidFill>
            <a:srgbClr val="0A1520"/>
          </a:solidFill>
          <a:ln w="19050">
            <a:solidFill>
              <a:srgbClr val="00B4D8"/>
            </a:solidFill>
            <a:prstDash val="solid"/>
          </a:ln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2920" y="1051560"/>
            <a:ext cx="8138160" cy="370332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457200" y="4828032"/>
            <a:ext cx="822960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57200" y="4828032"/>
            <a:ext cx="82296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_repo/branches</a:t>
            </a:r>
            <a:endParaRPr lang="en-US" sz="9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64592"/>
            <a:ext cx="82296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Pull Requests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548640" y="68580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 list · Individual PR with inline review</a:t>
            </a:r>
            <a:endParaRPr lang="en-US" sz="1200" dirty="0"/>
          </a:p>
        </p:txBody>
      </p:sp>
      <p:sp>
        <p:nvSpPr>
          <p:cNvPr id="5" name="Shape 3"/>
          <p:cNvSpPr/>
          <p:nvPr/>
        </p:nvSpPr>
        <p:spPr>
          <a:xfrm>
            <a:off x="457200" y="1005840"/>
            <a:ext cx="3931920" cy="3474720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2920" y="1051560"/>
            <a:ext cx="3840480" cy="338328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457200" y="4526280"/>
            <a:ext cx="393192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57200" y="4526280"/>
            <a:ext cx="39319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_repo/pulls</a:t>
            </a:r>
            <a:endParaRPr lang="en-US" sz="900" dirty="0"/>
          </a:p>
        </p:txBody>
      </p:sp>
      <p:sp>
        <p:nvSpPr>
          <p:cNvPr id="9" name="Shape 6"/>
          <p:cNvSpPr/>
          <p:nvPr/>
        </p:nvSpPr>
        <p:spPr>
          <a:xfrm>
            <a:off x="4754880" y="1005840"/>
            <a:ext cx="3931920" cy="3474720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800600" y="1051560"/>
            <a:ext cx="3840480" cy="3383280"/>
          </a:xfrm>
          <a:prstGeom prst="rect">
            <a:avLst/>
          </a:prstGeom>
        </p:spPr>
      </p:pic>
      <p:sp>
        <p:nvSpPr>
          <p:cNvPr id="11" name="Shape 7"/>
          <p:cNvSpPr/>
          <p:nvPr/>
        </p:nvSpPr>
        <p:spPr>
          <a:xfrm>
            <a:off x="4754880" y="4526280"/>
            <a:ext cx="393192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4754880" y="4526280"/>
            <a:ext cx="39319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_repo/pull/&lt;pull-id&gt;</a:t>
            </a:r>
            <a:endParaRPr lang="en-US" sz="9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64592"/>
            <a:ext cx="82296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Issues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548640" y="68580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Issue tracker list · Individual issue detail view</a:t>
            </a:r>
            <a:endParaRPr lang="en-US" sz="1200" dirty="0"/>
          </a:p>
        </p:txBody>
      </p:sp>
      <p:sp>
        <p:nvSpPr>
          <p:cNvPr id="5" name="Shape 3"/>
          <p:cNvSpPr/>
          <p:nvPr/>
        </p:nvSpPr>
        <p:spPr>
          <a:xfrm>
            <a:off x="457200" y="1005840"/>
            <a:ext cx="3931920" cy="3474720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2920" y="1051560"/>
            <a:ext cx="3840480" cy="338328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457200" y="4526280"/>
            <a:ext cx="393192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57200" y="4526280"/>
            <a:ext cx="39319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_repo/issues</a:t>
            </a:r>
            <a:endParaRPr lang="en-US" sz="900" dirty="0"/>
          </a:p>
        </p:txBody>
      </p:sp>
      <p:sp>
        <p:nvSpPr>
          <p:cNvPr id="9" name="Shape 6"/>
          <p:cNvSpPr/>
          <p:nvPr/>
        </p:nvSpPr>
        <p:spPr>
          <a:xfrm>
            <a:off x="4754880" y="1005840"/>
            <a:ext cx="3931920" cy="3474720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800600" y="1051560"/>
            <a:ext cx="3840480" cy="3383280"/>
          </a:xfrm>
          <a:prstGeom prst="rect">
            <a:avLst/>
          </a:prstGeom>
        </p:spPr>
      </p:pic>
      <p:sp>
        <p:nvSpPr>
          <p:cNvPr id="11" name="Shape 7"/>
          <p:cNvSpPr/>
          <p:nvPr/>
        </p:nvSpPr>
        <p:spPr>
          <a:xfrm>
            <a:off x="4754880" y="4526280"/>
            <a:ext cx="393192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4754880" y="4526280"/>
            <a:ext cx="39319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_repo/issues/&lt;issue-id&gt;</a:t>
            </a:r>
            <a:endParaRPr lang="en-US" sz="9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64592"/>
            <a:ext cx="82296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Settings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548640" y="68580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_repo/settings — repository configuration &amp; management</a:t>
            </a:r>
            <a:endParaRPr lang="en-US" sz="1200" dirty="0"/>
          </a:p>
        </p:txBody>
      </p:sp>
      <p:sp>
        <p:nvSpPr>
          <p:cNvPr id="5" name="Shape 3"/>
          <p:cNvSpPr/>
          <p:nvPr/>
        </p:nvSpPr>
        <p:spPr>
          <a:xfrm>
            <a:off x="2286000" y="1005840"/>
            <a:ext cx="4572000" cy="3794760"/>
          </a:xfrm>
          <a:prstGeom prst="rect">
            <a:avLst/>
          </a:prstGeom>
          <a:solidFill>
            <a:srgbClr val="0A1520"/>
          </a:solidFill>
          <a:ln w="19050">
            <a:solidFill>
              <a:srgbClr val="00B4D8"/>
            </a:solidFill>
            <a:prstDash val="solid"/>
          </a:ln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331720" y="1051560"/>
            <a:ext cx="4480560" cy="370332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2286000" y="4828032"/>
            <a:ext cx="457200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286000" y="4828032"/>
            <a:ext cx="45720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_repo/settings</a:t>
            </a:r>
            <a:endParaRPr lang="en-US" sz="9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228600"/>
            <a:ext cx="82296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CLI — rs Commands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548640" y="804672"/>
            <a:ext cx="82296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Built with Go · sub-100ms performance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502920" y="1234440"/>
            <a:ext cx="4023360" cy="3657600"/>
          </a:xfrm>
          <a:prstGeom prst="rect">
            <a:avLst/>
          </a:prstGeom>
          <a:solidFill>
            <a:srgbClr val="0A0F1A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02920" y="1234440"/>
            <a:ext cx="4023360" cy="320040"/>
          </a:xfrm>
          <a:prstGeom prst="rect">
            <a:avLst/>
          </a:prstGeom>
          <a:solidFill>
            <a:srgbClr val="162032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85800" y="1261872"/>
            <a:ext cx="36576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64748B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● ● ●  reposphere — zsh</a:t>
            </a:r>
            <a:endParaRPr lang="en-US" sz="1000" dirty="0"/>
          </a:p>
        </p:txBody>
      </p:sp>
      <p:sp>
        <p:nvSpPr>
          <p:cNvPr id="8" name="Text 6"/>
          <p:cNvSpPr/>
          <p:nvPr/>
        </p:nvSpPr>
        <p:spPr>
          <a:xfrm>
            <a:off x="658368" y="16642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6D6A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init my-project</a:t>
            </a:r>
            <a:endParaRPr lang="en-US" sz="950" dirty="0"/>
          </a:p>
        </p:txBody>
      </p:sp>
      <p:sp>
        <p:nvSpPr>
          <p:cNvPr id="9" name="Text 7"/>
          <p:cNvSpPr/>
          <p:nvPr/>
        </p:nvSpPr>
        <p:spPr>
          <a:xfrm>
            <a:off x="658368" y="18928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0B4D8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commit -m "Initial commit"</a:t>
            </a:r>
            <a:endParaRPr lang="en-US" sz="950" dirty="0"/>
          </a:p>
        </p:txBody>
      </p:sp>
      <p:sp>
        <p:nvSpPr>
          <p:cNvPr id="10" name="Text 8"/>
          <p:cNvSpPr/>
          <p:nvPr/>
        </p:nvSpPr>
        <p:spPr>
          <a:xfrm>
            <a:off x="658368" y="21214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6D6A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branch feature/auth</a:t>
            </a:r>
            <a:endParaRPr lang="en-US" sz="950" dirty="0"/>
          </a:p>
        </p:txBody>
      </p:sp>
      <p:sp>
        <p:nvSpPr>
          <p:cNvPr id="11" name="Text 9"/>
          <p:cNvSpPr/>
          <p:nvPr/>
        </p:nvSpPr>
        <p:spPr>
          <a:xfrm>
            <a:off x="658368" y="23500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0B4D8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checkout feature/auth</a:t>
            </a:r>
            <a:endParaRPr lang="en-US" sz="950" dirty="0"/>
          </a:p>
        </p:txBody>
      </p:sp>
      <p:sp>
        <p:nvSpPr>
          <p:cNvPr id="12" name="Text 10"/>
          <p:cNvSpPr/>
          <p:nvPr/>
        </p:nvSpPr>
        <p:spPr>
          <a:xfrm>
            <a:off x="658368" y="25786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6D6A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push origin main</a:t>
            </a:r>
            <a:endParaRPr lang="en-US" sz="950" dirty="0"/>
          </a:p>
        </p:txBody>
      </p:sp>
      <p:sp>
        <p:nvSpPr>
          <p:cNvPr id="13" name="Text 11"/>
          <p:cNvSpPr/>
          <p:nvPr/>
        </p:nvSpPr>
        <p:spPr>
          <a:xfrm>
            <a:off x="658368" y="28072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0B4D8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pull origin main</a:t>
            </a:r>
            <a:endParaRPr lang="en-US" sz="950" dirty="0"/>
          </a:p>
        </p:txBody>
      </p:sp>
      <p:sp>
        <p:nvSpPr>
          <p:cNvPr id="14" name="Text 12"/>
          <p:cNvSpPr/>
          <p:nvPr/>
        </p:nvSpPr>
        <p:spPr>
          <a:xfrm>
            <a:off x="658368" y="30358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6D6A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merge feature/auth</a:t>
            </a:r>
            <a:endParaRPr lang="en-US" sz="950" dirty="0"/>
          </a:p>
        </p:txBody>
      </p:sp>
      <p:sp>
        <p:nvSpPr>
          <p:cNvPr id="15" name="Text 13"/>
          <p:cNvSpPr/>
          <p:nvPr/>
        </p:nvSpPr>
        <p:spPr>
          <a:xfrm>
            <a:off x="658368" y="32644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0B4D8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status</a:t>
            </a:r>
            <a:endParaRPr lang="en-US" sz="950" dirty="0"/>
          </a:p>
        </p:txBody>
      </p:sp>
      <p:sp>
        <p:nvSpPr>
          <p:cNvPr id="16" name="Text 14"/>
          <p:cNvSpPr/>
          <p:nvPr/>
        </p:nvSpPr>
        <p:spPr>
          <a:xfrm>
            <a:off x="658368" y="34930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6D6A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log --oneline</a:t>
            </a:r>
            <a:endParaRPr lang="en-US" sz="950" dirty="0"/>
          </a:p>
        </p:txBody>
      </p:sp>
      <p:sp>
        <p:nvSpPr>
          <p:cNvPr id="17" name="Text 15"/>
          <p:cNvSpPr/>
          <p:nvPr/>
        </p:nvSpPr>
        <p:spPr>
          <a:xfrm>
            <a:off x="658368" y="37216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0B4D8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pr create --title "Add auth"</a:t>
            </a:r>
            <a:endParaRPr lang="en-US" sz="950" dirty="0"/>
          </a:p>
        </p:txBody>
      </p:sp>
      <p:sp>
        <p:nvSpPr>
          <p:cNvPr id="18" name="Text 16"/>
          <p:cNvSpPr/>
          <p:nvPr/>
        </p:nvSpPr>
        <p:spPr>
          <a:xfrm>
            <a:off x="658368" y="39502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6D6A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clone user/repo</a:t>
            </a:r>
            <a:endParaRPr lang="en-US" sz="950" dirty="0"/>
          </a:p>
        </p:txBody>
      </p:sp>
      <p:sp>
        <p:nvSpPr>
          <p:cNvPr id="19" name="Text 17"/>
          <p:cNvSpPr/>
          <p:nvPr/>
        </p:nvSpPr>
        <p:spPr>
          <a:xfrm>
            <a:off x="658368" y="41788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0B4D8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diff HEAD~1</a:t>
            </a:r>
            <a:endParaRPr lang="en-US" sz="950" dirty="0"/>
          </a:p>
        </p:txBody>
      </p:sp>
      <p:sp>
        <p:nvSpPr>
          <p:cNvPr id="20" name="Shape 18"/>
          <p:cNvSpPr/>
          <p:nvPr/>
        </p:nvSpPr>
        <p:spPr>
          <a:xfrm>
            <a:off x="4800600" y="1234440"/>
            <a:ext cx="3840480" cy="777240"/>
          </a:xfrm>
          <a:prstGeom prst="rect">
            <a:avLst/>
          </a:prstGeom>
          <a:solidFill>
            <a:srgbClr val="162032"/>
          </a:solidFill>
          <a:ln w="19050">
            <a:solidFill>
              <a:srgbClr val="3A86FF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4800600" y="1234440"/>
            <a:ext cx="91440" cy="777240"/>
          </a:xfrm>
          <a:prstGeom prst="rect">
            <a:avLst/>
          </a:prstGeom>
          <a:solidFill>
            <a:srgbClr val="3A86FF"/>
          </a:solidFill>
          <a:ln w="12700">
            <a:solidFill>
              <a:srgbClr val="3A86FF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5029200" y="1280160"/>
            <a:ext cx="34747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3A86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Repository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5029200" y="1600200"/>
            <a:ext cx="34747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rs init   ·   rs clone   ·   rs status</a:t>
            </a:r>
            <a:endParaRPr lang="en-US" sz="1000" dirty="0"/>
          </a:p>
        </p:txBody>
      </p:sp>
      <p:sp>
        <p:nvSpPr>
          <p:cNvPr id="24" name="Shape 22"/>
          <p:cNvSpPr/>
          <p:nvPr/>
        </p:nvSpPr>
        <p:spPr>
          <a:xfrm>
            <a:off x="4800600" y="2130552"/>
            <a:ext cx="3840480" cy="777240"/>
          </a:xfrm>
          <a:prstGeom prst="rect">
            <a:avLst/>
          </a:prstGeom>
          <a:solidFill>
            <a:srgbClr val="162032"/>
          </a:solidFill>
          <a:ln w="19050">
            <a:solidFill>
              <a:srgbClr val="06D6A0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4800600" y="2130552"/>
            <a:ext cx="91440" cy="777240"/>
          </a:xfrm>
          <a:prstGeom prst="rect">
            <a:avLst/>
          </a:prstGeom>
          <a:solidFill>
            <a:srgbClr val="06D6A0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5029200" y="2176272"/>
            <a:ext cx="34747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6D6A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Commits &amp; History</a:t>
            </a:r>
            <a:endParaRPr lang="en-US" sz="1200" dirty="0"/>
          </a:p>
        </p:txBody>
      </p:sp>
      <p:sp>
        <p:nvSpPr>
          <p:cNvPr id="27" name="Text 25"/>
          <p:cNvSpPr/>
          <p:nvPr/>
        </p:nvSpPr>
        <p:spPr>
          <a:xfrm>
            <a:off x="5029200" y="2496312"/>
            <a:ext cx="34747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rs commit   ·   rs log   ·   rs diff</a:t>
            </a:r>
            <a:endParaRPr lang="en-US" sz="1000" dirty="0"/>
          </a:p>
        </p:txBody>
      </p:sp>
      <p:sp>
        <p:nvSpPr>
          <p:cNvPr id="28" name="Shape 26"/>
          <p:cNvSpPr/>
          <p:nvPr/>
        </p:nvSpPr>
        <p:spPr>
          <a:xfrm>
            <a:off x="4800600" y="3026664"/>
            <a:ext cx="3840480" cy="777240"/>
          </a:xfrm>
          <a:prstGeom prst="rect">
            <a:avLst/>
          </a:prstGeom>
          <a:solidFill>
            <a:srgbClr val="162032"/>
          </a:solidFill>
          <a:ln w="19050">
            <a:solidFill>
              <a:srgbClr val="FF9F1C"/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4800600" y="3026664"/>
            <a:ext cx="91440" cy="777240"/>
          </a:xfrm>
          <a:prstGeom prst="rect">
            <a:avLst/>
          </a:prstGeom>
          <a:solidFill>
            <a:srgbClr val="FF9F1C"/>
          </a:solidFill>
          <a:ln w="12700">
            <a:solidFill>
              <a:srgbClr val="FF9F1C"/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5029200" y="3072384"/>
            <a:ext cx="34747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9F1C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Branching</a:t>
            </a:r>
            <a:endParaRPr lang="en-US" sz="1200" dirty="0"/>
          </a:p>
        </p:txBody>
      </p:sp>
      <p:sp>
        <p:nvSpPr>
          <p:cNvPr id="31" name="Text 29"/>
          <p:cNvSpPr/>
          <p:nvPr/>
        </p:nvSpPr>
        <p:spPr>
          <a:xfrm>
            <a:off x="5029200" y="3392424"/>
            <a:ext cx="34747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rs branch   ·   rs checkout   ·   rs merge</a:t>
            </a:r>
            <a:endParaRPr lang="en-US" sz="1000" dirty="0"/>
          </a:p>
        </p:txBody>
      </p:sp>
      <p:sp>
        <p:nvSpPr>
          <p:cNvPr id="32" name="Shape 30"/>
          <p:cNvSpPr/>
          <p:nvPr/>
        </p:nvSpPr>
        <p:spPr>
          <a:xfrm>
            <a:off x="4800600" y="3922776"/>
            <a:ext cx="3840480" cy="777240"/>
          </a:xfrm>
          <a:prstGeom prst="rect">
            <a:avLst/>
          </a:prstGeom>
          <a:solidFill>
            <a:srgbClr val="162032"/>
          </a:solidFill>
          <a:ln w="19050">
            <a:solidFill>
              <a:srgbClr val="00B4D8"/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4800600" y="3922776"/>
            <a:ext cx="91440" cy="77724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5029200" y="3968496"/>
            <a:ext cx="34747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Sync</a:t>
            </a:r>
            <a:endParaRPr lang="en-US" sz="1200" dirty="0"/>
          </a:p>
        </p:txBody>
      </p:sp>
      <p:sp>
        <p:nvSpPr>
          <p:cNvPr id="35" name="Text 33"/>
          <p:cNvSpPr/>
          <p:nvPr/>
        </p:nvSpPr>
        <p:spPr>
          <a:xfrm>
            <a:off x="5029200" y="4288536"/>
            <a:ext cx="34747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rs push   ·   rs pull   ·   rs fetch</a:t>
            </a:r>
            <a:endParaRPr lang="en-US" sz="10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228600"/>
            <a:ext cx="82296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What We've Built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548640" y="804672"/>
            <a:ext cx="82296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Completed deliverables across all phases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502920" y="1325880"/>
            <a:ext cx="8138160" cy="585216"/>
          </a:xfrm>
          <a:prstGeom prst="rect">
            <a:avLst/>
          </a:prstGeom>
          <a:solidFill>
            <a:srgbClr val="162032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85800" y="1490472"/>
            <a:ext cx="256032" cy="256032"/>
          </a:xfrm>
          <a:prstGeom prst="ellipse">
            <a:avLst/>
          </a:prstGeom>
          <a:solidFill>
            <a:srgbClr val="06D6A0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85800" y="1453896"/>
            <a:ext cx="256032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0D1B2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1097280" y="1389888"/>
            <a:ext cx="32004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SRS Document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1097280" y="1636776"/>
            <a:ext cx="713232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Full requirements specification with NFRs</a:t>
            </a:r>
            <a:endParaRPr lang="en-US" sz="1000" dirty="0"/>
          </a:p>
        </p:txBody>
      </p:sp>
      <p:sp>
        <p:nvSpPr>
          <p:cNvPr id="10" name="Shape 8"/>
          <p:cNvSpPr/>
          <p:nvPr/>
        </p:nvSpPr>
        <p:spPr>
          <a:xfrm>
            <a:off x="502920" y="2039112"/>
            <a:ext cx="8138160" cy="585216"/>
          </a:xfrm>
          <a:prstGeom prst="rect">
            <a:avLst/>
          </a:prstGeom>
          <a:solidFill>
            <a:srgbClr val="162032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685800" y="2203704"/>
            <a:ext cx="256032" cy="256032"/>
          </a:xfrm>
          <a:prstGeom prst="ellipse">
            <a:avLst/>
          </a:prstGeom>
          <a:solidFill>
            <a:srgbClr val="06D6A0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685800" y="2167128"/>
            <a:ext cx="256032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0D1B2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1097280" y="2103120"/>
            <a:ext cx="32004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User Stories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1097280" y="2350008"/>
            <a:ext cx="713232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All 5 roles with complete acceptance criteria</a:t>
            </a:r>
            <a:endParaRPr lang="en-US" sz="1000" dirty="0"/>
          </a:p>
        </p:txBody>
      </p:sp>
      <p:sp>
        <p:nvSpPr>
          <p:cNvPr id="15" name="Shape 13"/>
          <p:cNvSpPr/>
          <p:nvPr/>
        </p:nvSpPr>
        <p:spPr>
          <a:xfrm>
            <a:off x="502920" y="2752344"/>
            <a:ext cx="8138160" cy="585216"/>
          </a:xfrm>
          <a:prstGeom prst="rect">
            <a:avLst/>
          </a:prstGeom>
          <a:solidFill>
            <a:srgbClr val="162032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685800" y="2916936"/>
            <a:ext cx="256032" cy="256032"/>
          </a:xfrm>
          <a:prstGeom prst="ellipse">
            <a:avLst/>
          </a:prstGeom>
          <a:solidFill>
            <a:srgbClr val="06D6A0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685800" y="2880360"/>
            <a:ext cx="256032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0D1B2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endParaRPr lang="en-US" sz="1200" dirty="0"/>
          </a:p>
        </p:txBody>
      </p:sp>
      <p:sp>
        <p:nvSpPr>
          <p:cNvPr id="18" name="Text 16"/>
          <p:cNvSpPr/>
          <p:nvPr/>
        </p:nvSpPr>
        <p:spPr>
          <a:xfrm>
            <a:off x="1097280" y="2816352"/>
            <a:ext cx="32004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Figma UI/UX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1097280" y="3063240"/>
            <a:ext cx="713232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10 designed screens — repo, commits, PRs, issues, settings</a:t>
            </a:r>
            <a:endParaRPr lang="en-US" sz="1000" dirty="0"/>
          </a:p>
        </p:txBody>
      </p:sp>
      <p:sp>
        <p:nvSpPr>
          <p:cNvPr id="20" name="Shape 18"/>
          <p:cNvSpPr/>
          <p:nvPr/>
        </p:nvSpPr>
        <p:spPr>
          <a:xfrm>
            <a:off x="502920" y="3465576"/>
            <a:ext cx="8138160" cy="585216"/>
          </a:xfrm>
          <a:prstGeom prst="rect">
            <a:avLst/>
          </a:prstGeom>
          <a:solidFill>
            <a:srgbClr val="162032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685800" y="3630168"/>
            <a:ext cx="256032" cy="256032"/>
          </a:xfrm>
          <a:prstGeom prst="ellipse">
            <a:avLst/>
          </a:prstGeom>
          <a:solidFill>
            <a:srgbClr val="06D6A0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685800" y="3593592"/>
            <a:ext cx="256032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0D1B2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1097280" y="3529584"/>
            <a:ext cx="32004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CLI (rs) Design</a:t>
            </a:r>
            <a:endParaRPr lang="en-US" sz="1400" dirty="0"/>
          </a:p>
        </p:txBody>
      </p:sp>
      <p:sp>
        <p:nvSpPr>
          <p:cNvPr id="24" name="Text 22"/>
          <p:cNvSpPr/>
          <p:nvPr/>
        </p:nvSpPr>
        <p:spPr>
          <a:xfrm>
            <a:off x="1097280" y="3776472"/>
            <a:ext cx="713232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Command structure, flags, and interaction model</a:t>
            </a:r>
            <a:endParaRPr lang="en-US" sz="1000" dirty="0"/>
          </a:p>
        </p:txBody>
      </p:sp>
      <p:sp>
        <p:nvSpPr>
          <p:cNvPr id="29" name="Text 27"/>
          <p:cNvSpPr/>
          <p:nvPr/>
        </p:nvSpPr>
        <p:spPr>
          <a:xfrm>
            <a:off x="1097280" y="4489704"/>
            <a:ext cx="713232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endParaRPr lang="en-US" sz="10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228600"/>
            <a:ext cx="82296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What's Next — Backend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548640" y="804672"/>
            <a:ext cx="82296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Go (Git Engine) + Python (API Gateway)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502920" y="1280160"/>
            <a:ext cx="3977640" cy="1627632"/>
          </a:xfrm>
          <a:prstGeom prst="rect">
            <a:avLst/>
          </a:prstGeom>
          <a:solidFill>
            <a:srgbClr val="162032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02920" y="1280160"/>
            <a:ext cx="3977640" cy="9144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40080" y="1444752"/>
            <a:ext cx="36576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Git Engine (Go)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640080" y="1847088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 Implement core VCS — init, commit, branch, merge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640080" y="2185416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 Delta transfer for optimized push/pull sync</a:t>
            </a:r>
            <a:endParaRPr lang="en-US" sz="1050" dirty="0"/>
          </a:p>
        </p:txBody>
      </p:sp>
      <p:sp>
        <p:nvSpPr>
          <p:cNvPr id="10" name="Text 8"/>
          <p:cNvSpPr/>
          <p:nvPr/>
        </p:nvSpPr>
        <p:spPr>
          <a:xfrm>
            <a:off x="640080" y="2523744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 SHA-256 object integrity checking</a:t>
            </a:r>
            <a:endParaRPr lang="en-US" sz="1050" dirty="0"/>
          </a:p>
        </p:txBody>
      </p:sp>
      <p:sp>
        <p:nvSpPr>
          <p:cNvPr id="11" name="Shape 9"/>
          <p:cNvSpPr/>
          <p:nvPr/>
        </p:nvSpPr>
        <p:spPr>
          <a:xfrm>
            <a:off x="4800600" y="1280160"/>
            <a:ext cx="3977640" cy="1627632"/>
          </a:xfrm>
          <a:prstGeom prst="rect">
            <a:avLst/>
          </a:prstGeom>
          <a:solidFill>
            <a:srgbClr val="162032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4800600" y="1280160"/>
            <a:ext cx="3977640" cy="9144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937760" y="1444752"/>
            <a:ext cx="36576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API Gateway (Python)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4937760" y="1847088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 REST endpoints for all platform operations</a:t>
            </a:r>
            <a:endParaRPr lang="en-US" sz="1050" dirty="0"/>
          </a:p>
        </p:txBody>
      </p:sp>
      <p:sp>
        <p:nvSpPr>
          <p:cNvPr id="15" name="Text 13"/>
          <p:cNvSpPr/>
          <p:nvPr/>
        </p:nvSpPr>
        <p:spPr>
          <a:xfrm>
            <a:off x="4937760" y="2185416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 JWT authentication &amp; session management</a:t>
            </a:r>
            <a:endParaRPr lang="en-US" sz="1050" dirty="0"/>
          </a:p>
        </p:txBody>
      </p:sp>
      <p:sp>
        <p:nvSpPr>
          <p:cNvPr id="16" name="Text 14"/>
          <p:cNvSpPr/>
          <p:nvPr/>
        </p:nvSpPr>
        <p:spPr>
          <a:xfrm>
            <a:off x="4937760" y="2523744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 Webhook delivery and event streaming</a:t>
            </a:r>
            <a:endParaRPr lang="en-US" sz="1050" dirty="0"/>
          </a:p>
        </p:txBody>
      </p:sp>
      <p:sp>
        <p:nvSpPr>
          <p:cNvPr id="17" name="Shape 15"/>
          <p:cNvSpPr/>
          <p:nvPr/>
        </p:nvSpPr>
        <p:spPr>
          <a:xfrm>
            <a:off x="502920" y="3108960"/>
            <a:ext cx="3977640" cy="1627632"/>
          </a:xfrm>
          <a:prstGeom prst="rect">
            <a:avLst/>
          </a:prstGeom>
          <a:solidFill>
            <a:srgbClr val="162032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502920" y="3108960"/>
            <a:ext cx="3977640" cy="9144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640080" y="3273552"/>
            <a:ext cx="36576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Database &amp; Storage</a:t>
            </a:r>
            <a:endParaRPr lang="en-US" sz="1400" dirty="0"/>
          </a:p>
        </p:txBody>
      </p:sp>
      <p:sp>
        <p:nvSpPr>
          <p:cNvPr id="20" name="Text 18"/>
          <p:cNvSpPr/>
          <p:nvPr/>
        </p:nvSpPr>
        <p:spPr>
          <a:xfrm>
            <a:off x="640080" y="3675888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 PostgreSQL schema — repos, users, commits, PRs</a:t>
            </a:r>
            <a:endParaRPr lang="en-US" sz="1050" dirty="0"/>
          </a:p>
        </p:txBody>
      </p:sp>
      <p:sp>
        <p:nvSpPr>
          <p:cNvPr id="21" name="Text 19"/>
          <p:cNvSpPr/>
          <p:nvPr/>
        </p:nvSpPr>
        <p:spPr>
          <a:xfrm>
            <a:off x="640080" y="4014216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 S3-compatible object store for blobs</a:t>
            </a:r>
            <a:endParaRPr lang="en-US" sz="1050" dirty="0"/>
          </a:p>
        </p:txBody>
      </p:sp>
      <p:sp>
        <p:nvSpPr>
          <p:cNvPr id="22" name="Text 20"/>
          <p:cNvSpPr/>
          <p:nvPr/>
        </p:nvSpPr>
        <p:spPr>
          <a:xfrm>
            <a:off x="640080" y="4352544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 Indexing for fast code search</a:t>
            </a:r>
            <a:endParaRPr lang="en-US" sz="1050" dirty="0"/>
          </a:p>
        </p:txBody>
      </p:sp>
      <p:sp>
        <p:nvSpPr>
          <p:cNvPr id="23" name="Shape 21"/>
          <p:cNvSpPr/>
          <p:nvPr/>
        </p:nvSpPr>
        <p:spPr>
          <a:xfrm>
            <a:off x="4800600" y="3108960"/>
            <a:ext cx="3977640" cy="1627632"/>
          </a:xfrm>
          <a:prstGeom prst="rect">
            <a:avLst/>
          </a:prstGeom>
          <a:solidFill>
            <a:srgbClr val="162032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4800600" y="3108960"/>
            <a:ext cx="3977640" cy="9144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4937760" y="3273552"/>
            <a:ext cx="36576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Security &amp; DevOps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4937760" y="3675888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endParaRPr lang="en-US" sz="1050" dirty="0"/>
          </a:p>
        </p:txBody>
      </p:sp>
      <p:sp>
        <p:nvSpPr>
          <p:cNvPr id="27" name="Text 25"/>
          <p:cNvSpPr/>
          <p:nvPr/>
        </p:nvSpPr>
        <p:spPr>
          <a:xfrm>
            <a:off x="4892040" y="3646125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 Containerized deploy with Docker / K8s</a:t>
            </a:r>
            <a:endParaRPr lang="en-US" sz="1050" dirty="0"/>
          </a:p>
        </p:txBody>
      </p:sp>
      <p:sp>
        <p:nvSpPr>
          <p:cNvPr id="28" name="Text 26"/>
          <p:cNvSpPr/>
          <p:nvPr/>
        </p:nvSpPr>
        <p:spPr>
          <a:xfrm>
            <a:off x="4937760" y="4021029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 CI pipeline for automated testing</a:t>
            </a:r>
            <a:endParaRPr lang="en-US" sz="105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228600"/>
            <a:ext cx="82296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What's Next — Frontend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548640" y="804672"/>
            <a:ext cx="82296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React / Next.js · TypeScript · Figma → Code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502920" y="1280160"/>
            <a:ext cx="2651760" cy="1005840"/>
          </a:xfrm>
          <a:prstGeom prst="rect">
            <a:avLst/>
          </a:prstGeom>
          <a:solidFill>
            <a:srgbClr val="162032"/>
          </a:solidFill>
          <a:ln w="12700">
            <a:solidFill>
              <a:srgbClr val="3A86FF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02920" y="1280160"/>
            <a:ext cx="91440" cy="1005840"/>
          </a:xfrm>
          <a:prstGeom prst="rect">
            <a:avLst/>
          </a:prstGeom>
          <a:solidFill>
            <a:srgbClr val="3A86FF"/>
          </a:solidFill>
          <a:ln w="12700">
            <a:solidFill>
              <a:srgbClr val="3A86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04088" y="1417320"/>
            <a:ext cx="233172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Repository Home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704088" y="1783080"/>
            <a:ext cx="23317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3A86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user/&lt;repo&gt;</a:t>
            </a:r>
            <a:endParaRPr lang="en-US" sz="1000" dirty="0"/>
          </a:p>
        </p:txBody>
      </p:sp>
      <p:sp>
        <p:nvSpPr>
          <p:cNvPr id="9" name="Shape 7"/>
          <p:cNvSpPr/>
          <p:nvPr/>
        </p:nvSpPr>
        <p:spPr>
          <a:xfrm>
            <a:off x="3383280" y="1280160"/>
            <a:ext cx="2651760" cy="1005840"/>
          </a:xfrm>
          <a:prstGeom prst="rect">
            <a:avLst/>
          </a:prstGeom>
          <a:solidFill>
            <a:srgbClr val="162032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3383280" y="1280160"/>
            <a:ext cx="91440" cy="1005840"/>
          </a:xfrm>
          <a:prstGeom prst="rect">
            <a:avLst/>
          </a:prstGeom>
          <a:solidFill>
            <a:srgbClr val="06D6A0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3584448" y="1417320"/>
            <a:ext cx="233172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Commits Timeline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3584448" y="1783080"/>
            <a:ext cx="23317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06D6A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commits/</a:t>
            </a:r>
            <a:endParaRPr lang="en-US" sz="1000" dirty="0"/>
          </a:p>
        </p:txBody>
      </p:sp>
      <p:sp>
        <p:nvSpPr>
          <p:cNvPr id="13" name="Shape 11"/>
          <p:cNvSpPr/>
          <p:nvPr/>
        </p:nvSpPr>
        <p:spPr>
          <a:xfrm>
            <a:off x="6263640" y="1280160"/>
            <a:ext cx="2651760" cy="1005840"/>
          </a:xfrm>
          <a:prstGeom prst="rect">
            <a:avLst/>
          </a:prstGeom>
          <a:solidFill>
            <a:srgbClr val="162032"/>
          </a:solidFill>
          <a:ln w="12700">
            <a:solidFill>
              <a:srgbClr val="FF9F1C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6263640" y="1280160"/>
            <a:ext cx="91440" cy="1005840"/>
          </a:xfrm>
          <a:prstGeom prst="rect">
            <a:avLst/>
          </a:prstGeom>
          <a:solidFill>
            <a:srgbClr val="FF9F1C"/>
          </a:solidFill>
          <a:ln w="12700">
            <a:solidFill>
              <a:srgbClr val="FF9F1C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6464808" y="1417320"/>
            <a:ext cx="233172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Commit Detail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6464808" y="1783080"/>
            <a:ext cx="23317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FF9F1C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commits/&lt;id&gt;</a:t>
            </a:r>
            <a:endParaRPr lang="en-US" sz="1000" dirty="0"/>
          </a:p>
        </p:txBody>
      </p:sp>
      <p:sp>
        <p:nvSpPr>
          <p:cNvPr id="17" name="Shape 15"/>
          <p:cNvSpPr/>
          <p:nvPr/>
        </p:nvSpPr>
        <p:spPr>
          <a:xfrm>
            <a:off x="502920" y="2514600"/>
            <a:ext cx="2651760" cy="1005840"/>
          </a:xfrm>
          <a:prstGeom prst="rect">
            <a:avLst/>
          </a:prstGeom>
          <a:solidFill>
            <a:srgbClr val="162032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502920" y="2514600"/>
            <a:ext cx="91440" cy="100584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704088" y="2651760"/>
            <a:ext cx="233172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Branches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704088" y="3017520"/>
            <a:ext cx="23317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00B4D8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branches/</a:t>
            </a:r>
            <a:endParaRPr lang="en-US" sz="1000" dirty="0"/>
          </a:p>
        </p:txBody>
      </p:sp>
      <p:sp>
        <p:nvSpPr>
          <p:cNvPr id="21" name="Shape 19"/>
          <p:cNvSpPr/>
          <p:nvPr/>
        </p:nvSpPr>
        <p:spPr>
          <a:xfrm>
            <a:off x="3383280" y="2514600"/>
            <a:ext cx="2651760" cy="1005840"/>
          </a:xfrm>
          <a:prstGeom prst="rect">
            <a:avLst/>
          </a:prstGeom>
          <a:solidFill>
            <a:srgbClr val="162032"/>
          </a:solidFill>
          <a:ln w="12700">
            <a:solidFill>
              <a:srgbClr val="8338EC"/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3383280" y="2514600"/>
            <a:ext cx="91440" cy="1005840"/>
          </a:xfrm>
          <a:prstGeom prst="rect">
            <a:avLst/>
          </a:prstGeom>
          <a:solidFill>
            <a:srgbClr val="8338EC"/>
          </a:solidFill>
          <a:ln w="12700">
            <a:solidFill>
              <a:srgbClr val="8338EC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3584448" y="2651760"/>
            <a:ext cx="233172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Pull Requests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3584448" y="3017520"/>
            <a:ext cx="23317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8338EC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pulls/</a:t>
            </a:r>
            <a:endParaRPr lang="en-US" sz="1000" dirty="0"/>
          </a:p>
        </p:txBody>
      </p:sp>
      <p:sp>
        <p:nvSpPr>
          <p:cNvPr id="25" name="Shape 23"/>
          <p:cNvSpPr/>
          <p:nvPr/>
        </p:nvSpPr>
        <p:spPr>
          <a:xfrm>
            <a:off x="6263640" y="2514600"/>
            <a:ext cx="2651760" cy="1005840"/>
          </a:xfrm>
          <a:prstGeom prst="rect">
            <a:avLst/>
          </a:prstGeom>
          <a:solidFill>
            <a:srgbClr val="162032"/>
          </a:solidFill>
          <a:ln w="12700">
            <a:solidFill>
              <a:srgbClr val="FF4757"/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6263640" y="2514600"/>
            <a:ext cx="91440" cy="1005840"/>
          </a:xfrm>
          <a:prstGeom prst="rect">
            <a:avLst/>
          </a:prstGeom>
          <a:solidFill>
            <a:srgbClr val="FF4757"/>
          </a:solidFill>
          <a:ln w="12700">
            <a:solidFill>
              <a:srgbClr val="FF4757"/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6464808" y="2651760"/>
            <a:ext cx="233172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 Detail + Review</a:t>
            </a:r>
            <a:endParaRPr lang="en-US" sz="1200" dirty="0"/>
          </a:p>
        </p:txBody>
      </p:sp>
      <p:sp>
        <p:nvSpPr>
          <p:cNvPr id="28" name="Text 26"/>
          <p:cNvSpPr/>
          <p:nvPr/>
        </p:nvSpPr>
        <p:spPr>
          <a:xfrm>
            <a:off x="6464808" y="3017520"/>
            <a:ext cx="23317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FF4757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pulls/&lt;id&gt;</a:t>
            </a:r>
            <a:endParaRPr lang="en-US" sz="1000" dirty="0"/>
          </a:p>
        </p:txBody>
      </p:sp>
      <p:sp>
        <p:nvSpPr>
          <p:cNvPr id="29" name="Shape 27"/>
          <p:cNvSpPr/>
          <p:nvPr/>
        </p:nvSpPr>
        <p:spPr>
          <a:xfrm>
            <a:off x="502920" y="3749040"/>
            <a:ext cx="2651760" cy="1005840"/>
          </a:xfrm>
          <a:prstGeom prst="rect">
            <a:avLst/>
          </a:prstGeom>
          <a:solidFill>
            <a:srgbClr val="162032"/>
          </a:solidFill>
          <a:ln w="12700">
            <a:solidFill>
              <a:srgbClr val="FB5607"/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502920" y="3749040"/>
            <a:ext cx="91440" cy="1005840"/>
          </a:xfrm>
          <a:prstGeom prst="rect">
            <a:avLst/>
          </a:prstGeom>
          <a:solidFill>
            <a:srgbClr val="FB5607"/>
          </a:solidFill>
          <a:ln w="12700">
            <a:solidFill>
              <a:srgbClr val="FB5607"/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704088" y="3886200"/>
            <a:ext cx="233172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Issues</a:t>
            </a:r>
            <a:endParaRPr lang="en-US" sz="1200" dirty="0"/>
          </a:p>
        </p:txBody>
      </p:sp>
      <p:sp>
        <p:nvSpPr>
          <p:cNvPr id="32" name="Text 30"/>
          <p:cNvSpPr/>
          <p:nvPr/>
        </p:nvSpPr>
        <p:spPr>
          <a:xfrm>
            <a:off x="704088" y="4251960"/>
            <a:ext cx="23317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FB5607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issues/</a:t>
            </a:r>
            <a:endParaRPr lang="en-US" sz="1000" dirty="0"/>
          </a:p>
        </p:txBody>
      </p:sp>
      <p:sp>
        <p:nvSpPr>
          <p:cNvPr id="33" name="Shape 31"/>
          <p:cNvSpPr/>
          <p:nvPr/>
        </p:nvSpPr>
        <p:spPr>
          <a:xfrm>
            <a:off x="3383280" y="3749040"/>
            <a:ext cx="2651760" cy="1005840"/>
          </a:xfrm>
          <a:prstGeom prst="rect">
            <a:avLst/>
          </a:prstGeom>
          <a:solidFill>
            <a:srgbClr val="162032"/>
          </a:solidFill>
          <a:ln w="12700">
            <a:solidFill>
              <a:srgbClr val="FF9F1C"/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3383280" y="3749040"/>
            <a:ext cx="91440" cy="1005840"/>
          </a:xfrm>
          <a:prstGeom prst="rect">
            <a:avLst/>
          </a:prstGeom>
          <a:solidFill>
            <a:srgbClr val="FF9F1C"/>
          </a:solidFill>
          <a:ln w="12700">
            <a:solidFill>
              <a:srgbClr val="FF9F1C"/>
            </a:solidFill>
            <a:prstDash val="solid"/>
          </a:ln>
        </p:spPr>
      </p:sp>
      <p:sp>
        <p:nvSpPr>
          <p:cNvPr id="35" name="Text 33"/>
          <p:cNvSpPr/>
          <p:nvPr/>
        </p:nvSpPr>
        <p:spPr>
          <a:xfrm>
            <a:off x="3584448" y="3886200"/>
            <a:ext cx="233172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Issue Detail</a:t>
            </a:r>
            <a:endParaRPr lang="en-US" sz="1200" dirty="0"/>
          </a:p>
        </p:txBody>
      </p:sp>
      <p:sp>
        <p:nvSpPr>
          <p:cNvPr id="36" name="Text 34"/>
          <p:cNvSpPr/>
          <p:nvPr/>
        </p:nvSpPr>
        <p:spPr>
          <a:xfrm>
            <a:off x="3584448" y="4251960"/>
            <a:ext cx="23317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FF9F1C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issues/&lt;id&gt;</a:t>
            </a:r>
            <a:endParaRPr lang="en-US" sz="1000" dirty="0"/>
          </a:p>
        </p:txBody>
      </p:sp>
      <p:sp>
        <p:nvSpPr>
          <p:cNvPr id="37" name="Shape 35"/>
          <p:cNvSpPr/>
          <p:nvPr/>
        </p:nvSpPr>
        <p:spPr>
          <a:xfrm>
            <a:off x="6263640" y="3749040"/>
            <a:ext cx="2651760" cy="1005840"/>
          </a:xfrm>
          <a:prstGeom prst="rect">
            <a:avLst/>
          </a:prstGeom>
          <a:solidFill>
            <a:srgbClr val="162032"/>
          </a:solidFill>
          <a:ln w="12700">
            <a:solidFill>
              <a:srgbClr val="64748B"/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263640" y="3749040"/>
            <a:ext cx="91440" cy="1005840"/>
          </a:xfrm>
          <a:prstGeom prst="rect">
            <a:avLst/>
          </a:prstGeom>
          <a:solidFill>
            <a:srgbClr val="64748B"/>
          </a:solidFill>
          <a:ln w="12700">
            <a:solidFill>
              <a:srgbClr val="64748B"/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6464808" y="3886200"/>
            <a:ext cx="233172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Settings</a:t>
            </a:r>
            <a:endParaRPr lang="en-US" sz="1200" dirty="0"/>
          </a:p>
        </p:txBody>
      </p:sp>
      <p:sp>
        <p:nvSpPr>
          <p:cNvPr id="40" name="Text 38"/>
          <p:cNvSpPr/>
          <p:nvPr/>
        </p:nvSpPr>
        <p:spPr>
          <a:xfrm>
            <a:off x="6464808" y="4251960"/>
            <a:ext cx="23317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64748B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settings/</a:t>
            </a:r>
            <a:endParaRPr lang="en-US" sz="1000" dirty="0"/>
          </a:p>
        </p:txBody>
      </p:sp>
      <p:sp>
        <p:nvSpPr>
          <p:cNvPr id="41" name="Text 39"/>
          <p:cNvSpPr/>
          <p:nvPr/>
        </p:nvSpPr>
        <p:spPr>
          <a:xfrm>
            <a:off x="548640" y="475488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i="1" dirty="0">
                <a:solidFill>
                  <a:srgbClr val="64748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CLI integration · Real-time sync · Responsive design</a:t>
            </a:r>
            <a:endParaRPr lang="en-US" sz="11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228600"/>
            <a:ext cx="82296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Development RoadMap</a:t>
            </a:r>
          </a:p>
        </p:txBody>
      </p:sp>
      <p:sp>
        <p:nvSpPr>
          <p:cNvPr id="4" name="Shape 2"/>
          <p:cNvSpPr/>
          <p:nvPr/>
        </p:nvSpPr>
        <p:spPr>
          <a:xfrm>
            <a:off x="502920" y="2606040"/>
            <a:ext cx="8138160" cy="73152"/>
          </a:xfrm>
          <a:prstGeom prst="rect">
            <a:avLst/>
          </a:prstGeom>
          <a:solidFill>
            <a:srgbClr val="0096C7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76072" y="1188720"/>
            <a:ext cx="1170432" cy="1298448"/>
          </a:xfrm>
          <a:prstGeom prst="rect">
            <a:avLst/>
          </a:prstGeom>
          <a:solidFill>
            <a:srgbClr val="162032"/>
          </a:solidFill>
          <a:ln w="19050">
            <a:solidFill>
              <a:srgbClr val="06D6A0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76072" y="1188720"/>
            <a:ext cx="1170432" cy="73152"/>
          </a:xfrm>
          <a:prstGeom prst="rect">
            <a:avLst/>
          </a:prstGeom>
          <a:solidFill>
            <a:srgbClr val="06D6A0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1033272" y="2478024"/>
            <a:ext cx="219456" cy="219456"/>
          </a:xfrm>
          <a:prstGeom prst="ellipse">
            <a:avLst/>
          </a:prstGeom>
          <a:solidFill>
            <a:srgbClr val="06D6A0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612648" y="1298448"/>
            <a:ext cx="10972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06D6A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 1 (W1-2)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612648" y="1591056"/>
            <a:ext cx="1097280" cy="3840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Requirements &amp; SRS</a:t>
            </a:r>
            <a:endParaRPr lang="en-US" sz="950" dirty="0"/>
          </a:p>
        </p:txBody>
      </p:sp>
      <p:sp>
        <p:nvSpPr>
          <p:cNvPr id="10" name="Text 8"/>
          <p:cNvSpPr/>
          <p:nvPr/>
        </p:nvSpPr>
        <p:spPr>
          <a:xfrm>
            <a:off x="612648" y="2084832"/>
            <a:ext cx="10972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b="1" dirty="0">
                <a:solidFill>
                  <a:srgbClr val="06D6A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✓ Done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1856232" y="1188720"/>
            <a:ext cx="1170432" cy="1298448"/>
          </a:xfrm>
          <a:prstGeom prst="rect">
            <a:avLst/>
          </a:prstGeom>
          <a:solidFill>
            <a:srgbClr val="162032"/>
          </a:solidFill>
          <a:ln w="19050">
            <a:solidFill>
              <a:srgbClr val="00B4D8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1856232" y="1188720"/>
            <a:ext cx="1170432" cy="73152"/>
          </a:xfrm>
          <a:prstGeom prst="rect">
            <a:avLst/>
          </a:prstGeom>
          <a:solidFill>
            <a:srgbClr val="00B4D8"/>
          </a:solidFill>
          <a:ln w="12700">
            <a:solidFill>
              <a:srgbClr val="0070C0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2313432" y="2478024"/>
            <a:ext cx="219456" cy="219456"/>
          </a:xfrm>
          <a:prstGeom prst="ellipse">
            <a:avLst/>
          </a:prstGeom>
          <a:solidFill>
            <a:srgbClr val="06D6A0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892808" y="1298448"/>
            <a:ext cx="10972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 2 (W3-6)</a:t>
            </a:r>
            <a:endParaRPr lang="en-US" sz="1000" dirty="0">
              <a:solidFill>
                <a:srgbClr val="00B4D8"/>
              </a:solidFill>
            </a:endParaRPr>
          </a:p>
        </p:txBody>
      </p:sp>
      <p:sp>
        <p:nvSpPr>
          <p:cNvPr id="15" name="Text 13"/>
          <p:cNvSpPr/>
          <p:nvPr/>
        </p:nvSpPr>
        <p:spPr>
          <a:xfrm>
            <a:off x="1892808" y="1591056"/>
            <a:ext cx="1097280" cy="3840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Core Engine &amp; CLI</a:t>
            </a:r>
            <a:endParaRPr lang="en-US" sz="950" dirty="0"/>
          </a:p>
        </p:txBody>
      </p:sp>
      <p:sp>
        <p:nvSpPr>
          <p:cNvPr id="16" name="Text 14"/>
          <p:cNvSpPr/>
          <p:nvPr/>
        </p:nvSpPr>
        <p:spPr>
          <a:xfrm>
            <a:off x="1892808" y="2084832"/>
            <a:ext cx="10972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▶ Active</a:t>
            </a:r>
            <a:endParaRPr lang="en-US" sz="900" dirty="0"/>
          </a:p>
        </p:txBody>
      </p:sp>
      <p:sp>
        <p:nvSpPr>
          <p:cNvPr id="17" name="Shape 15"/>
          <p:cNvSpPr/>
          <p:nvPr/>
        </p:nvSpPr>
        <p:spPr>
          <a:xfrm>
            <a:off x="3136392" y="1188720"/>
            <a:ext cx="1170432" cy="1298448"/>
          </a:xfrm>
          <a:prstGeom prst="rect">
            <a:avLst/>
          </a:prstGeom>
          <a:solidFill>
            <a:srgbClr val="162032"/>
          </a:solidFill>
          <a:ln w="19050">
            <a:solidFill>
              <a:srgbClr val="00B4D8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3136392" y="1188720"/>
            <a:ext cx="1170432" cy="73152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3593592" y="2478024"/>
            <a:ext cx="219456" cy="219456"/>
          </a:xfrm>
          <a:prstGeom prst="ellipse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3172968" y="1298448"/>
            <a:ext cx="10972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 3 (W7-9)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3172968" y="1591056"/>
            <a:ext cx="1097280" cy="3840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Server &amp; Sync</a:t>
            </a:r>
            <a:endParaRPr lang="en-US" sz="950" dirty="0"/>
          </a:p>
        </p:txBody>
      </p:sp>
      <p:sp>
        <p:nvSpPr>
          <p:cNvPr id="22" name="Text 20"/>
          <p:cNvSpPr/>
          <p:nvPr/>
        </p:nvSpPr>
        <p:spPr>
          <a:xfrm>
            <a:off x="3172968" y="2084832"/>
            <a:ext cx="10972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▶ Active</a:t>
            </a:r>
            <a:endParaRPr lang="en-US" sz="900" dirty="0"/>
          </a:p>
        </p:txBody>
      </p:sp>
      <p:sp>
        <p:nvSpPr>
          <p:cNvPr id="23" name="Shape 21"/>
          <p:cNvSpPr/>
          <p:nvPr/>
        </p:nvSpPr>
        <p:spPr>
          <a:xfrm>
            <a:off x="4416552" y="1188720"/>
            <a:ext cx="1170432" cy="1298448"/>
          </a:xfrm>
          <a:prstGeom prst="rect">
            <a:avLst/>
          </a:prstGeom>
          <a:solidFill>
            <a:srgbClr val="162032"/>
          </a:solidFill>
          <a:ln w="19050">
            <a:solidFill>
              <a:srgbClr val="00B4D8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4416552" y="1188720"/>
            <a:ext cx="1170432" cy="73152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4873752" y="2478024"/>
            <a:ext cx="219456" cy="219456"/>
          </a:xfrm>
          <a:prstGeom prst="ellipse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4453128" y="1298448"/>
            <a:ext cx="10972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 4 (W10-12)</a:t>
            </a:r>
            <a:endParaRPr lang="en-US" sz="1000" dirty="0"/>
          </a:p>
        </p:txBody>
      </p:sp>
      <p:sp>
        <p:nvSpPr>
          <p:cNvPr id="27" name="Text 25"/>
          <p:cNvSpPr/>
          <p:nvPr/>
        </p:nvSpPr>
        <p:spPr>
          <a:xfrm>
            <a:off x="4453128" y="1591056"/>
            <a:ext cx="1097280" cy="3840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Web Dashboard</a:t>
            </a:r>
            <a:endParaRPr lang="en-US" sz="950" dirty="0"/>
          </a:p>
        </p:txBody>
      </p:sp>
      <p:sp>
        <p:nvSpPr>
          <p:cNvPr id="28" name="Text 26"/>
          <p:cNvSpPr/>
          <p:nvPr/>
        </p:nvSpPr>
        <p:spPr>
          <a:xfrm>
            <a:off x="4453128" y="2084832"/>
            <a:ext cx="10972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▶ Active</a:t>
            </a:r>
            <a:endParaRPr lang="en-US" sz="900" dirty="0"/>
          </a:p>
        </p:txBody>
      </p:sp>
      <p:sp>
        <p:nvSpPr>
          <p:cNvPr id="29" name="Shape 27"/>
          <p:cNvSpPr/>
          <p:nvPr/>
        </p:nvSpPr>
        <p:spPr>
          <a:xfrm>
            <a:off x="5696712" y="1188720"/>
            <a:ext cx="1078992" cy="1298448"/>
          </a:xfrm>
          <a:prstGeom prst="rect">
            <a:avLst/>
          </a:prstGeom>
          <a:solidFill>
            <a:srgbClr val="162032"/>
          </a:solidFill>
          <a:ln w="19050">
            <a:solidFill>
              <a:srgbClr val="64748B"/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5696712" y="1188720"/>
            <a:ext cx="1078992" cy="73152"/>
          </a:xfrm>
          <a:prstGeom prst="rect">
            <a:avLst/>
          </a:prstGeom>
          <a:solidFill>
            <a:srgbClr val="64748B"/>
          </a:solidFill>
          <a:ln w="12700">
            <a:solidFill>
              <a:srgbClr val="64748B"/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6108192" y="2478024"/>
            <a:ext cx="219456" cy="219456"/>
          </a:xfrm>
          <a:prstGeom prst="ellipse">
            <a:avLst/>
          </a:prstGeom>
          <a:solidFill>
            <a:srgbClr val="64748B"/>
          </a:solidFill>
          <a:ln w="12700">
            <a:solidFill>
              <a:srgbClr val="64748B"/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5733288" y="1298448"/>
            <a:ext cx="100584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64748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 5 (W13-14)</a:t>
            </a:r>
            <a:endParaRPr lang="en-US" sz="1000" dirty="0"/>
          </a:p>
        </p:txBody>
      </p:sp>
      <p:sp>
        <p:nvSpPr>
          <p:cNvPr id="33" name="Text 31"/>
          <p:cNvSpPr/>
          <p:nvPr/>
        </p:nvSpPr>
        <p:spPr>
          <a:xfrm>
            <a:off x="5733288" y="1591056"/>
            <a:ext cx="1005840" cy="3840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Collaboration</a:t>
            </a:r>
            <a:endParaRPr lang="en-US" sz="950" dirty="0"/>
          </a:p>
        </p:txBody>
      </p:sp>
      <p:sp>
        <p:nvSpPr>
          <p:cNvPr id="34" name="Text 32"/>
          <p:cNvSpPr/>
          <p:nvPr/>
        </p:nvSpPr>
        <p:spPr>
          <a:xfrm>
            <a:off x="5733288" y="2084832"/>
            <a:ext cx="100584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b="1" dirty="0">
                <a:solidFill>
                  <a:srgbClr val="64748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○ Upcoming</a:t>
            </a:r>
            <a:endParaRPr lang="en-US" sz="900" dirty="0"/>
          </a:p>
        </p:txBody>
      </p:sp>
      <p:sp>
        <p:nvSpPr>
          <p:cNvPr id="35" name="Shape 33"/>
          <p:cNvSpPr/>
          <p:nvPr/>
        </p:nvSpPr>
        <p:spPr>
          <a:xfrm>
            <a:off x="6885432" y="1188720"/>
            <a:ext cx="1078992" cy="1298448"/>
          </a:xfrm>
          <a:prstGeom prst="rect">
            <a:avLst/>
          </a:prstGeom>
          <a:solidFill>
            <a:srgbClr val="162032"/>
          </a:solidFill>
          <a:ln w="19050">
            <a:solidFill>
              <a:srgbClr val="64748B"/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6885432" y="1188720"/>
            <a:ext cx="1078992" cy="73152"/>
          </a:xfrm>
          <a:prstGeom prst="rect">
            <a:avLst/>
          </a:prstGeom>
          <a:solidFill>
            <a:srgbClr val="64748B"/>
          </a:solidFill>
          <a:ln w="12700">
            <a:solidFill>
              <a:srgbClr val="64748B"/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7296912" y="2478024"/>
            <a:ext cx="219456" cy="219456"/>
          </a:xfrm>
          <a:prstGeom prst="ellipse">
            <a:avLst/>
          </a:prstGeom>
          <a:solidFill>
            <a:srgbClr val="64748B"/>
          </a:solidFill>
          <a:ln w="12700">
            <a:solidFill>
              <a:srgbClr val="64748B"/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6922008" y="1298448"/>
            <a:ext cx="100584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64748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 6 (W15)</a:t>
            </a:r>
            <a:endParaRPr lang="en-US" sz="1000" dirty="0"/>
          </a:p>
        </p:txBody>
      </p:sp>
      <p:sp>
        <p:nvSpPr>
          <p:cNvPr id="39" name="Text 37"/>
          <p:cNvSpPr/>
          <p:nvPr/>
        </p:nvSpPr>
        <p:spPr>
          <a:xfrm>
            <a:off x="6922008" y="1591056"/>
            <a:ext cx="1005840" cy="3840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Testing &amp; QA</a:t>
            </a:r>
            <a:endParaRPr lang="en-US" sz="950" dirty="0"/>
          </a:p>
        </p:txBody>
      </p:sp>
      <p:sp>
        <p:nvSpPr>
          <p:cNvPr id="40" name="Text 38"/>
          <p:cNvSpPr/>
          <p:nvPr/>
        </p:nvSpPr>
        <p:spPr>
          <a:xfrm>
            <a:off x="6922008" y="2084832"/>
            <a:ext cx="100584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b="1" dirty="0">
                <a:solidFill>
                  <a:srgbClr val="64748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○ Upcoming</a:t>
            </a:r>
            <a:endParaRPr lang="en-US" sz="900" dirty="0"/>
          </a:p>
        </p:txBody>
      </p:sp>
      <p:sp>
        <p:nvSpPr>
          <p:cNvPr id="41" name="Shape 39"/>
          <p:cNvSpPr/>
          <p:nvPr/>
        </p:nvSpPr>
        <p:spPr>
          <a:xfrm>
            <a:off x="502920" y="2880360"/>
            <a:ext cx="2560320" cy="731520"/>
          </a:xfrm>
          <a:prstGeom prst="rect">
            <a:avLst/>
          </a:prstGeom>
          <a:solidFill>
            <a:srgbClr val="162032"/>
          </a:solidFill>
          <a:ln w="12700">
            <a:solidFill>
              <a:srgbClr val="64748B"/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612648" y="2944368"/>
            <a:ext cx="22860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64748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 7 (W16)</a:t>
            </a:r>
            <a:endParaRPr lang="en-US" sz="1100" dirty="0"/>
          </a:p>
        </p:txBody>
      </p:sp>
      <p:sp>
        <p:nvSpPr>
          <p:cNvPr id="43" name="Text 41"/>
          <p:cNvSpPr/>
          <p:nvPr/>
        </p:nvSpPr>
        <p:spPr>
          <a:xfrm>
            <a:off x="612648" y="3218688"/>
            <a:ext cx="22860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DevOps &amp; Deploy</a:t>
            </a:r>
            <a:endParaRPr lang="en-US" sz="1000" dirty="0"/>
          </a:p>
        </p:txBody>
      </p:sp>
      <p:sp>
        <p:nvSpPr>
          <p:cNvPr id="44" name="Shape 42"/>
          <p:cNvSpPr/>
          <p:nvPr/>
        </p:nvSpPr>
        <p:spPr>
          <a:xfrm>
            <a:off x="3291840" y="2880360"/>
            <a:ext cx="2560320" cy="731520"/>
          </a:xfrm>
          <a:prstGeom prst="rect">
            <a:avLst/>
          </a:prstGeom>
          <a:solidFill>
            <a:srgbClr val="162032"/>
          </a:solidFill>
          <a:ln w="12700">
            <a:solidFill>
              <a:srgbClr val="64748B"/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3401568" y="2944368"/>
            <a:ext cx="22860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64748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 8 (W17-18)</a:t>
            </a:r>
            <a:endParaRPr lang="en-US" sz="1100" dirty="0"/>
          </a:p>
        </p:txBody>
      </p:sp>
      <p:sp>
        <p:nvSpPr>
          <p:cNvPr id="46" name="Text 44"/>
          <p:cNvSpPr/>
          <p:nvPr/>
        </p:nvSpPr>
        <p:spPr>
          <a:xfrm>
            <a:off x="3401568" y="3218688"/>
            <a:ext cx="22860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MVP Launch</a:t>
            </a:r>
            <a:endParaRPr lang="en-US" sz="1000" dirty="0"/>
          </a:p>
        </p:txBody>
      </p:sp>
      <p:sp>
        <p:nvSpPr>
          <p:cNvPr id="47" name="Shape 45"/>
          <p:cNvSpPr/>
          <p:nvPr/>
        </p:nvSpPr>
        <p:spPr>
          <a:xfrm>
            <a:off x="6080760" y="2880360"/>
            <a:ext cx="2560320" cy="731520"/>
          </a:xfrm>
          <a:prstGeom prst="rect">
            <a:avLst/>
          </a:prstGeom>
          <a:solidFill>
            <a:srgbClr val="162032"/>
          </a:solidFill>
          <a:ln w="12700">
            <a:solidFill>
              <a:srgbClr val="64748B"/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6190488" y="2944368"/>
            <a:ext cx="22860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64748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Future</a:t>
            </a:r>
            <a:endParaRPr lang="en-US" sz="1100" dirty="0"/>
          </a:p>
        </p:txBody>
      </p:sp>
      <p:sp>
        <p:nvSpPr>
          <p:cNvPr id="49" name="Text 47"/>
          <p:cNvSpPr/>
          <p:nvPr/>
        </p:nvSpPr>
        <p:spPr>
          <a:xfrm>
            <a:off x="6190488" y="3218688"/>
            <a:ext cx="22860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AI + CI/CD + Mobile</a:t>
            </a:r>
            <a:endParaRPr lang="en-US" sz="1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274320"/>
            <a:ext cx="7772400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Today's Agenda</a:t>
            </a:r>
            <a:endParaRPr lang="en-US" sz="3200" dirty="0"/>
          </a:p>
        </p:txBody>
      </p:sp>
      <p:sp>
        <p:nvSpPr>
          <p:cNvPr id="4" name="Shape 2"/>
          <p:cNvSpPr/>
          <p:nvPr/>
        </p:nvSpPr>
        <p:spPr>
          <a:xfrm>
            <a:off x="502920" y="1143000"/>
            <a:ext cx="2468880" cy="1371600"/>
          </a:xfrm>
          <a:prstGeom prst="rect">
            <a:avLst/>
          </a:prstGeom>
          <a:solidFill>
            <a:srgbClr val="162032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02920" y="1143000"/>
            <a:ext cx="2468880" cy="73152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40080" y="1307592"/>
            <a:ext cx="50292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00B4D8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01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640080" y="1691640"/>
            <a:ext cx="224028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Project SRS Overview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640080" y="2103120"/>
            <a:ext cx="224028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8CAE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Goals, architecture &amp; scope</a:t>
            </a:r>
            <a:endParaRPr lang="en-US" sz="1000" dirty="0"/>
          </a:p>
        </p:txBody>
      </p:sp>
      <p:sp>
        <p:nvSpPr>
          <p:cNvPr id="9" name="Shape 7"/>
          <p:cNvSpPr/>
          <p:nvPr/>
        </p:nvSpPr>
        <p:spPr>
          <a:xfrm>
            <a:off x="3291840" y="1143000"/>
            <a:ext cx="2468880" cy="1371600"/>
          </a:xfrm>
          <a:prstGeom prst="rect">
            <a:avLst/>
          </a:prstGeom>
          <a:solidFill>
            <a:srgbClr val="162032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3291840" y="1143000"/>
            <a:ext cx="2468880" cy="73152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3429000" y="1307592"/>
            <a:ext cx="50292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00B4D8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02</a:t>
            </a:r>
            <a:endParaRPr lang="en-US" sz="2000" dirty="0"/>
          </a:p>
        </p:txBody>
      </p:sp>
      <p:sp>
        <p:nvSpPr>
          <p:cNvPr id="12" name="Text 10"/>
          <p:cNvSpPr/>
          <p:nvPr/>
        </p:nvSpPr>
        <p:spPr>
          <a:xfrm>
            <a:off x="3429000" y="1691640"/>
            <a:ext cx="224028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User Stories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3429000" y="2103120"/>
            <a:ext cx="224028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8CAE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Developer, Reviewer, Admin &amp; more</a:t>
            </a:r>
            <a:endParaRPr lang="en-US" sz="1000" dirty="0"/>
          </a:p>
        </p:txBody>
      </p:sp>
      <p:sp>
        <p:nvSpPr>
          <p:cNvPr id="14" name="Shape 12"/>
          <p:cNvSpPr/>
          <p:nvPr/>
        </p:nvSpPr>
        <p:spPr>
          <a:xfrm>
            <a:off x="6080760" y="1143000"/>
            <a:ext cx="2468880" cy="1371600"/>
          </a:xfrm>
          <a:prstGeom prst="rect">
            <a:avLst/>
          </a:prstGeom>
          <a:solidFill>
            <a:srgbClr val="162032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6080760" y="1143000"/>
            <a:ext cx="2468880" cy="73152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217920" y="1307592"/>
            <a:ext cx="50292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00B4D8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03</a:t>
            </a:r>
            <a:endParaRPr lang="en-US" sz="2000" dirty="0"/>
          </a:p>
        </p:txBody>
      </p:sp>
      <p:sp>
        <p:nvSpPr>
          <p:cNvPr id="17" name="Text 15"/>
          <p:cNvSpPr/>
          <p:nvPr/>
        </p:nvSpPr>
        <p:spPr>
          <a:xfrm>
            <a:off x="6217920" y="1691640"/>
            <a:ext cx="224028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UI/UX Design</a:t>
            </a:r>
            <a:endParaRPr lang="en-US" sz="1300" dirty="0"/>
          </a:p>
        </p:txBody>
      </p:sp>
      <p:sp>
        <p:nvSpPr>
          <p:cNvPr id="18" name="Text 16"/>
          <p:cNvSpPr/>
          <p:nvPr/>
        </p:nvSpPr>
        <p:spPr>
          <a:xfrm>
            <a:off x="6217920" y="2103120"/>
            <a:ext cx="224028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8CAE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Designed screens &amp; interactions</a:t>
            </a:r>
            <a:endParaRPr lang="en-US" sz="1000" dirty="0"/>
          </a:p>
        </p:txBody>
      </p:sp>
      <p:sp>
        <p:nvSpPr>
          <p:cNvPr id="19" name="Shape 17"/>
          <p:cNvSpPr/>
          <p:nvPr/>
        </p:nvSpPr>
        <p:spPr>
          <a:xfrm>
            <a:off x="502920" y="2971800"/>
            <a:ext cx="2468880" cy="1371600"/>
          </a:xfrm>
          <a:prstGeom prst="rect">
            <a:avLst/>
          </a:prstGeom>
          <a:solidFill>
            <a:srgbClr val="162032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02920" y="2971800"/>
            <a:ext cx="2468880" cy="73152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640080" y="3136392"/>
            <a:ext cx="50292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00B4D8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04</a:t>
            </a:r>
            <a:endParaRPr lang="en-US" sz="2000" dirty="0"/>
          </a:p>
        </p:txBody>
      </p:sp>
      <p:sp>
        <p:nvSpPr>
          <p:cNvPr id="22" name="Text 20"/>
          <p:cNvSpPr/>
          <p:nvPr/>
        </p:nvSpPr>
        <p:spPr>
          <a:xfrm>
            <a:off x="640080" y="3520440"/>
            <a:ext cx="224028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CLI (rs)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640080" y="3931920"/>
            <a:ext cx="224028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8CAE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Commands we've built</a:t>
            </a:r>
            <a:endParaRPr lang="en-US" sz="1000" dirty="0"/>
          </a:p>
        </p:txBody>
      </p:sp>
      <p:sp>
        <p:nvSpPr>
          <p:cNvPr id="24" name="Shape 22"/>
          <p:cNvSpPr/>
          <p:nvPr/>
        </p:nvSpPr>
        <p:spPr>
          <a:xfrm>
            <a:off x="3291840" y="2971800"/>
            <a:ext cx="2468880" cy="1371600"/>
          </a:xfrm>
          <a:prstGeom prst="rect">
            <a:avLst/>
          </a:prstGeom>
          <a:solidFill>
            <a:srgbClr val="162032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3291840" y="2971800"/>
            <a:ext cx="2468880" cy="73152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3429000" y="3136392"/>
            <a:ext cx="50292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00B4D8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05</a:t>
            </a:r>
            <a:endParaRPr lang="en-US" sz="2000" dirty="0"/>
          </a:p>
        </p:txBody>
      </p:sp>
      <p:sp>
        <p:nvSpPr>
          <p:cNvPr id="27" name="Text 25"/>
          <p:cNvSpPr/>
          <p:nvPr/>
        </p:nvSpPr>
        <p:spPr>
          <a:xfrm>
            <a:off x="3429000" y="3520440"/>
            <a:ext cx="224028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Future Implementation &amp; Plan</a:t>
            </a:r>
            <a:endParaRPr lang="en-US" sz="1300" dirty="0"/>
          </a:p>
        </p:txBody>
      </p:sp>
      <p:sp>
        <p:nvSpPr>
          <p:cNvPr id="28" name="Text 26"/>
          <p:cNvSpPr/>
          <p:nvPr/>
        </p:nvSpPr>
        <p:spPr>
          <a:xfrm>
            <a:off x="3429000" y="3931920"/>
            <a:ext cx="224028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8CAE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Enhancements, roadmap &amp; 18-week timeline</a:t>
            </a:r>
            <a:endParaRPr lang="en-US" sz="10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1371600" y="-1371600"/>
            <a:ext cx="4572000" cy="4572000"/>
          </a:xfrm>
          <a:prstGeom prst="ellipse">
            <a:avLst/>
          </a:prstGeom>
          <a:solidFill>
            <a:srgbClr val="00B4D8">
              <a:alpha val="10000"/>
            </a:srgbClr>
          </a:solidFill>
          <a:ln w="12700">
            <a:solidFill>
              <a:srgbClr val="00B4D8">
                <a:alpha val="1500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6858000" y="2286000"/>
            <a:ext cx="3657600" cy="3657600"/>
          </a:xfrm>
          <a:prstGeom prst="ellipse">
            <a:avLst/>
          </a:prstGeom>
          <a:solidFill>
            <a:srgbClr val="00B4D8">
              <a:alpha val="10000"/>
            </a:srgbClr>
          </a:solidFill>
          <a:ln w="12700">
            <a:solidFill>
              <a:srgbClr val="00B4D8">
                <a:alpha val="1500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097280"/>
            <a:ext cx="7315200" cy="8229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5200" b="1" kern="0" spc="400" dirty="0">
                <a:solidFill>
                  <a:srgbClr val="00B4D8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REPOSPHERE</a:t>
            </a:r>
            <a:endParaRPr lang="en-US" sz="5200" dirty="0"/>
          </a:p>
        </p:txBody>
      </p:sp>
      <p:sp>
        <p:nvSpPr>
          <p:cNvPr id="5" name="Text 3"/>
          <p:cNvSpPr/>
          <p:nvPr/>
        </p:nvSpPr>
        <p:spPr>
          <a:xfrm>
            <a:off x="914400" y="1965960"/>
            <a:ext cx="73152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2000" i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Version Control. Reimagined.</a:t>
            </a:r>
            <a:endParaRPr lang="en-US" sz="2000" dirty="0"/>
          </a:p>
        </p:txBody>
      </p:sp>
      <p:sp>
        <p:nvSpPr>
          <p:cNvPr id="6" name="Shape 4"/>
          <p:cNvSpPr/>
          <p:nvPr/>
        </p:nvSpPr>
        <p:spPr>
          <a:xfrm>
            <a:off x="3200400" y="2651760"/>
            <a:ext cx="2743200" cy="36576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14400" y="2834640"/>
            <a:ext cx="73152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28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Thank You</a:t>
            </a:r>
            <a:endParaRPr lang="en-US" sz="2800" dirty="0"/>
          </a:p>
        </p:txBody>
      </p:sp>
      <p:sp>
        <p:nvSpPr>
          <p:cNvPr id="8" name="Text 6"/>
          <p:cNvSpPr/>
          <p:nvPr/>
        </p:nvSpPr>
        <p:spPr>
          <a:xfrm>
            <a:off x="914400" y="3429000"/>
            <a:ext cx="731520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500" dirty="0">
                <a:solidFill>
                  <a:srgbClr val="48CAE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Questions &amp; Discussion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914400" y="4389120"/>
            <a:ext cx="73152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300" dirty="0">
                <a:solidFill>
                  <a:srgbClr val="00B4D8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github.com/Diffusity/repoSphere</a:t>
            </a:r>
            <a:endParaRPr lang="en-US"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228600"/>
            <a:ext cx="82296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SRS Overview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548640" y="804672"/>
            <a:ext cx="82296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Software Requirements Specification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502920" y="1280160"/>
            <a:ext cx="4114800" cy="3383280"/>
          </a:xfrm>
          <a:prstGeom prst="rect">
            <a:avLst/>
          </a:prstGeom>
          <a:solidFill>
            <a:srgbClr val="162032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85800" y="1417320"/>
            <a:ext cx="374904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What is REPOSPHERE?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85800" y="1874520"/>
            <a:ext cx="3749040" cy="2468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 unified version control ecosystem that tightly integrates a native CLI tool (rs) with a web-based collaboration platform.
Unlike Git + GitHub being separate, REPOSPHERE is end-to-end: version control, collaboration, and repository management in one.</a:t>
            </a:r>
            <a:endParaRPr lang="en-US" sz="1200" dirty="0"/>
          </a:p>
        </p:txBody>
      </p:sp>
      <p:sp>
        <p:nvSpPr>
          <p:cNvPr id="8" name="Shape 6"/>
          <p:cNvSpPr/>
          <p:nvPr/>
        </p:nvSpPr>
        <p:spPr>
          <a:xfrm>
            <a:off x="4892040" y="1280160"/>
            <a:ext cx="3749040" cy="685800"/>
          </a:xfrm>
          <a:prstGeom prst="rect">
            <a:avLst/>
          </a:prstGeom>
          <a:solidFill>
            <a:srgbClr val="162032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074920" y="1325880"/>
            <a:ext cx="2286000" cy="3474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0B4D8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10 Weeks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074920" y="1627632"/>
            <a:ext cx="32004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Development duration</a:t>
            </a:r>
            <a:endParaRPr lang="en-US" sz="1000" dirty="0"/>
          </a:p>
        </p:txBody>
      </p:sp>
      <p:sp>
        <p:nvSpPr>
          <p:cNvPr id="11" name="Shape 9"/>
          <p:cNvSpPr/>
          <p:nvPr/>
        </p:nvSpPr>
        <p:spPr>
          <a:xfrm>
            <a:off x="4892040" y="2103120"/>
            <a:ext cx="3749040" cy="685800"/>
          </a:xfrm>
          <a:prstGeom prst="rect">
            <a:avLst/>
          </a:prstGeom>
          <a:solidFill>
            <a:srgbClr val="162032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074920" y="2148840"/>
            <a:ext cx="2286000" cy="3474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0B4D8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Agile / Scrum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074920" y="2450592"/>
            <a:ext cx="32004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2-week sprints</a:t>
            </a:r>
            <a:endParaRPr lang="en-US" sz="1000" dirty="0"/>
          </a:p>
        </p:txBody>
      </p:sp>
      <p:sp>
        <p:nvSpPr>
          <p:cNvPr id="14" name="Shape 12"/>
          <p:cNvSpPr/>
          <p:nvPr/>
        </p:nvSpPr>
        <p:spPr>
          <a:xfrm>
            <a:off x="4892040" y="2926080"/>
            <a:ext cx="3749040" cy="685800"/>
          </a:xfrm>
          <a:prstGeom prst="rect">
            <a:avLst/>
          </a:prstGeom>
          <a:solidFill>
            <a:srgbClr val="162032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5074920" y="2971800"/>
            <a:ext cx="2286000" cy="3474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0B4D8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99.5% Uptime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074920" y="3273552"/>
            <a:ext cx="32004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Reliability target</a:t>
            </a:r>
            <a:endParaRPr lang="en-US" sz="1000" dirty="0"/>
          </a:p>
        </p:txBody>
      </p:sp>
      <p:sp>
        <p:nvSpPr>
          <p:cNvPr id="17" name="Shape 15"/>
          <p:cNvSpPr/>
          <p:nvPr/>
        </p:nvSpPr>
        <p:spPr>
          <a:xfrm>
            <a:off x="4892040" y="3749040"/>
            <a:ext cx="3749040" cy="685800"/>
          </a:xfrm>
          <a:prstGeom prst="rect">
            <a:avLst/>
          </a:prstGeom>
          <a:solidFill>
            <a:srgbClr val="162032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5074920" y="3794760"/>
            <a:ext cx="2286000" cy="3474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0B4D8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&lt; 100ms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074920" y="4096512"/>
            <a:ext cx="32004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CLI command target</a:t>
            </a:r>
            <a:endParaRPr lang="en-US" sz="1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228600"/>
            <a:ext cx="82296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System Architecture</a:t>
            </a:r>
            <a:endParaRPr lang="en-US" sz="3200" dirty="0"/>
          </a:p>
        </p:txBody>
      </p:sp>
      <p:sp>
        <p:nvSpPr>
          <p:cNvPr id="4" name="Shape 2"/>
          <p:cNvSpPr/>
          <p:nvPr/>
        </p:nvSpPr>
        <p:spPr>
          <a:xfrm>
            <a:off x="502920" y="1097280"/>
            <a:ext cx="8138160" cy="621792"/>
          </a:xfrm>
          <a:prstGeom prst="rect">
            <a:avLst/>
          </a:prstGeom>
          <a:solidFill>
            <a:srgbClr val="162032"/>
          </a:solidFill>
          <a:ln w="19050">
            <a:solidFill>
              <a:srgbClr val="3A86FF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02920" y="1097280"/>
            <a:ext cx="109728" cy="621792"/>
          </a:xfrm>
          <a:prstGeom prst="rect">
            <a:avLst/>
          </a:prstGeom>
          <a:solidFill>
            <a:srgbClr val="3A86FF"/>
          </a:solidFill>
          <a:ln w="12700">
            <a:solidFill>
              <a:srgbClr val="3A86F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77240" y="1143000"/>
            <a:ext cx="18288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3A86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Frontend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777240" y="1399032"/>
            <a:ext cx="74980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React / Next.js (TypeScript)</a:t>
            </a:r>
            <a:endParaRPr lang="en-US" sz="1200" dirty="0"/>
          </a:p>
        </p:txBody>
      </p:sp>
      <p:sp>
        <p:nvSpPr>
          <p:cNvPr id="8" name="Shape 6"/>
          <p:cNvSpPr/>
          <p:nvPr/>
        </p:nvSpPr>
        <p:spPr>
          <a:xfrm>
            <a:off x="502920" y="1847088"/>
            <a:ext cx="8138160" cy="621792"/>
          </a:xfrm>
          <a:prstGeom prst="rect">
            <a:avLst/>
          </a:prstGeom>
          <a:solidFill>
            <a:srgbClr val="162032"/>
          </a:solidFill>
          <a:ln w="19050">
            <a:solidFill>
              <a:srgbClr val="06D6A0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02920" y="1847088"/>
            <a:ext cx="109728" cy="621792"/>
          </a:xfrm>
          <a:prstGeom prst="rect">
            <a:avLst/>
          </a:prstGeom>
          <a:solidFill>
            <a:srgbClr val="06D6A0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77240" y="1892808"/>
            <a:ext cx="18288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06D6A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CLI Client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77240" y="2148840"/>
            <a:ext cx="74980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Go  —  local .reposphere storage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502920" y="2596896"/>
            <a:ext cx="8138160" cy="621792"/>
          </a:xfrm>
          <a:prstGeom prst="rect">
            <a:avLst/>
          </a:prstGeom>
          <a:solidFill>
            <a:srgbClr val="162032"/>
          </a:solidFill>
          <a:ln w="19050">
            <a:solidFill>
              <a:srgbClr val="00B4D8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502920" y="2596896"/>
            <a:ext cx="109728" cy="621792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77240" y="2642616"/>
            <a:ext cx="18288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Backend API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777240" y="2898648"/>
            <a:ext cx="74980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Go (Git engine)  +  Python (API gateway)</a:t>
            </a:r>
            <a:endParaRPr lang="en-US" sz="1200" dirty="0"/>
          </a:p>
        </p:txBody>
      </p:sp>
      <p:sp>
        <p:nvSpPr>
          <p:cNvPr id="16" name="Shape 14"/>
          <p:cNvSpPr/>
          <p:nvPr/>
        </p:nvSpPr>
        <p:spPr>
          <a:xfrm>
            <a:off x="502920" y="3346704"/>
            <a:ext cx="8138160" cy="621792"/>
          </a:xfrm>
          <a:prstGeom prst="rect">
            <a:avLst/>
          </a:prstGeom>
          <a:solidFill>
            <a:srgbClr val="162032"/>
          </a:solidFill>
          <a:ln w="19050">
            <a:solidFill>
              <a:srgbClr val="FB5607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502920" y="3346704"/>
            <a:ext cx="109728" cy="621792"/>
          </a:xfrm>
          <a:prstGeom prst="rect">
            <a:avLst/>
          </a:prstGeom>
          <a:solidFill>
            <a:srgbClr val="FB5607"/>
          </a:solidFill>
          <a:ln w="12700">
            <a:solidFill>
              <a:srgbClr val="FB5607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77240" y="3392424"/>
            <a:ext cx="18288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B560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Database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777240" y="3648456"/>
            <a:ext cx="74980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PostgreSQL — metadata</a:t>
            </a:r>
            <a:endParaRPr lang="en-US" sz="1200" dirty="0"/>
          </a:p>
        </p:txBody>
      </p:sp>
      <p:sp>
        <p:nvSpPr>
          <p:cNvPr id="20" name="Shape 18"/>
          <p:cNvSpPr/>
          <p:nvPr/>
        </p:nvSpPr>
        <p:spPr>
          <a:xfrm>
            <a:off x="502920" y="4096512"/>
            <a:ext cx="8138160" cy="621792"/>
          </a:xfrm>
          <a:prstGeom prst="rect">
            <a:avLst/>
          </a:prstGeom>
          <a:solidFill>
            <a:srgbClr val="162032"/>
          </a:solidFill>
          <a:ln w="19050">
            <a:solidFill>
              <a:srgbClr val="8338EC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502920" y="4096512"/>
            <a:ext cx="109728" cy="621792"/>
          </a:xfrm>
          <a:prstGeom prst="rect">
            <a:avLst/>
          </a:prstGeom>
          <a:solidFill>
            <a:srgbClr val="8338EC"/>
          </a:solidFill>
          <a:ln w="12700">
            <a:solidFill>
              <a:srgbClr val="8338EC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777240" y="4142232"/>
            <a:ext cx="18288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8338EC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Storage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777240" y="4398264"/>
            <a:ext cx="74980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S3-compatible object storage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548640" y="475488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i="1" dirty="0">
                <a:solidFill>
                  <a:srgbClr val="64748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Fully containerized · JWT Auth · TLS · SHA-256 integrity</a:t>
            </a:r>
            <a:endParaRPr lang="en-US" sz="1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228600"/>
            <a:ext cx="82296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User Stories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548640" y="804672"/>
            <a:ext cx="82296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Defined User Stories with Acceptance Criteria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502920" y="1280160"/>
            <a:ext cx="2560320" cy="1691640"/>
          </a:xfrm>
          <a:prstGeom prst="rect">
            <a:avLst/>
          </a:prstGeom>
          <a:solidFill>
            <a:srgbClr val="162032"/>
          </a:solidFill>
          <a:ln w="19050">
            <a:solidFill>
              <a:srgbClr val="3A86FF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02920" y="1280160"/>
            <a:ext cx="2560320" cy="91440"/>
          </a:xfrm>
          <a:prstGeom prst="rect">
            <a:avLst/>
          </a:prstGeom>
          <a:solidFill>
            <a:srgbClr val="3A86FF"/>
          </a:solidFill>
          <a:ln w="12700">
            <a:solidFill>
              <a:srgbClr val="3A86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12648" y="1444752"/>
            <a:ext cx="2377440" cy="3474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3A86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US001 — Developer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612648" y="1828800"/>
            <a:ext cx="237744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As a developer, I want to initialize a repo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so I can track changes locally. AC: rs init creates .reposphere/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with config, confirmation message shown.</a:t>
            </a:r>
            <a:endParaRPr lang="en-US" sz="1000" dirty="0"/>
          </a:p>
        </p:txBody>
      </p:sp>
      <p:sp>
        <p:nvSpPr>
          <p:cNvPr id="9" name="Shape 7"/>
          <p:cNvSpPr/>
          <p:nvPr/>
        </p:nvSpPr>
        <p:spPr>
          <a:xfrm>
            <a:off x="3291840" y="1280160"/>
            <a:ext cx="2560320" cy="1691640"/>
          </a:xfrm>
          <a:prstGeom prst="rect">
            <a:avLst/>
          </a:prstGeom>
          <a:solidFill>
            <a:srgbClr val="162032"/>
          </a:solidFill>
          <a:ln w="19050">
            <a:solidFill>
              <a:srgbClr val="06D6A0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3291840" y="1280160"/>
            <a:ext cx="2560320" cy="91440"/>
          </a:xfrm>
          <a:prstGeom prst="rect">
            <a:avLst/>
          </a:prstGeom>
          <a:solidFill>
            <a:srgbClr val="06D6A0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3401568" y="1444752"/>
            <a:ext cx="2377440" cy="3474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06D6A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US006 — Reviewer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3401568" y="1828800"/>
            <a:ext cx="237744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As a reviewer, I want to comment on PR diffs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so I can provide inline feedback. AC: Inline comment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anchors to line, saved &amp; visible to author.</a:t>
            </a:r>
            <a:endParaRPr lang="en-US" sz="1000" dirty="0"/>
          </a:p>
        </p:txBody>
      </p:sp>
      <p:sp>
        <p:nvSpPr>
          <p:cNvPr id="13" name="Shape 11"/>
          <p:cNvSpPr/>
          <p:nvPr/>
        </p:nvSpPr>
        <p:spPr>
          <a:xfrm>
            <a:off x="6080760" y="1280160"/>
            <a:ext cx="2560320" cy="1691640"/>
          </a:xfrm>
          <a:prstGeom prst="rect">
            <a:avLst/>
          </a:prstGeom>
          <a:solidFill>
            <a:srgbClr val="162032"/>
          </a:solidFill>
          <a:ln w="19050">
            <a:solidFill>
              <a:srgbClr val="FF9F1C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6080760" y="1280160"/>
            <a:ext cx="2560320" cy="91440"/>
          </a:xfrm>
          <a:prstGeom prst="rect">
            <a:avLst/>
          </a:prstGeom>
          <a:solidFill>
            <a:srgbClr val="FF9F1C"/>
          </a:solidFill>
          <a:ln w="12700">
            <a:solidFill>
              <a:srgbClr val="FF9F1C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6190488" y="1444752"/>
            <a:ext cx="2377440" cy="3474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9F1C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US009 — Team Lead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6190488" y="1828800"/>
            <a:ext cx="237744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As a team lead, I want to merge approved PRs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via web UI. AC: Merge button active only after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required approvals; branch deleted post-merge.</a:t>
            </a:r>
            <a:endParaRPr lang="en-US" sz="1000" dirty="0"/>
          </a:p>
        </p:txBody>
      </p:sp>
      <p:sp>
        <p:nvSpPr>
          <p:cNvPr id="17" name="Shape 15"/>
          <p:cNvSpPr/>
          <p:nvPr/>
        </p:nvSpPr>
        <p:spPr>
          <a:xfrm>
            <a:off x="502920" y="3154680"/>
            <a:ext cx="2560320" cy="1691640"/>
          </a:xfrm>
          <a:prstGeom prst="rect">
            <a:avLst/>
          </a:prstGeom>
          <a:solidFill>
            <a:srgbClr val="162032"/>
          </a:solidFill>
          <a:ln w="19050">
            <a:solidFill>
              <a:srgbClr val="FF4757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502920" y="3154680"/>
            <a:ext cx="2560320" cy="91440"/>
          </a:xfrm>
          <a:prstGeom prst="rect">
            <a:avLst/>
          </a:prstGeom>
          <a:solidFill>
            <a:srgbClr val="FF4757"/>
          </a:solidFill>
          <a:ln w="12700">
            <a:solidFill>
              <a:srgbClr val="FF4757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612648" y="3319272"/>
            <a:ext cx="2377440" cy="3474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475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25 Total User Stories</a:t>
            </a:r>
            <a:endParaRPr lang="en-US" sz="1400" dirty="0"/>
          </a:p>
        </p:txBody>
      </p:sp>
      <p:sp>
        <p:nvSpPr>
          <p:cNvPr id="20" name="Text 18"/>
          <p:cNvSpPr/>
          <p:nvPr/>
        </p:nvSpPr>
        <p:spPr>
          <a:xfrm>
            <a:off x="612648" y="3703320"/>
            <a:ext cx="237744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12 CLI Stories (US001–US024)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10 Web Stories (US005–US023)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 Admin Stories (US007, US012, US022)</a:t>
            </a:r>
            <a:endParaRPr lang="en-US" sz="1000" dirty="0"/>
          </a:p>
        </p:txBody>
      </p:sp>
      <p:sp>
        <p:nvSpPr>
          <p:cNvPr id="21" name="Shape 19"/>
          <p:cNvSpPr/>
          <p:nvPr/>
        </p:nvSpPr>
        <p:spPr>
          <a:xfrm>
            <a:off x="3291840" y="3154680"/>
            <a:ext cx="2560320" cy="1691640"/>
          </a:xfrm>
          <a:prstGeom prst="rect">
            <a:avLst/>
          </a:prstGeom>
          <a:solidFill>
            <a:srgbClr val="162032"/>
          </a:solidFill>
          <a:ln w="19050">
            <a:solidFill>
              <a:srgbClr val="00B4D8"/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3291840" y="3154680"/>
            <a:ext cx="2560320" cy="9144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3401568" y="3319272"/>
            <a:ext cx="2377440" cy="3474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Roles Covered</a:t>
            </a:r>
            <a:endParaRPr lang="en-US" sz="1400" dirty="0"/>
          </a:p>
        </p:txBody>
      </p:sp>
      <p:sp>
        <p:nvSpPr>
          <p:cNvPr id="24" name="Text 22"/>
          <p:cNvSpPr/>
          <p:nvPr/>
        </p:nvSpPr>
        <p:spPr>
          <a:xfrm>
            <a:off x="3401568" y="3703320"/>
            <a:ext cx="237744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Developer · Reviewer · Team Lead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Admin · Contributor · General User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Full acceptance criteria per story</a:t>
            </a:r>
            <a:endParaRPr lang="en-US" sz="1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64592"/>
            <a:ext cx="82296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UI/UX Design Overview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548640" y="68580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Full Figma design system — all screens at a glance</a:t>
            </a:r>
            <a:endParaRPr lang="en-US" sz="12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5760" y="1024128"/>
            <a:ext cx="8412480" cy="3886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64592"/>
            <a:ext cx="82296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Repositories &amp; Setup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548640" y="68580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Landing page · Repositories list · Create new repository</a:t>
            </a:r>
            <a:endParaRPr lang="en-US" sz="1200" dirty="0"/>
          </a:p>
        </p:txBody>
      </p:sp>
      <p:sp>
        <p:nvSpPr>
          <p:cNvPr id="5" name="Shape 3"/>
          <p:cNvSpPr/>
          <p:nvPr/>
        </p:nvSpPr>
        <p:spPr>
          <a:xfrm>
            <a:off x="502920" y="1005840"/>
            <a:ext cx="2377440" cy="3200400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48640" y="1051560"/>
            <a:ext cx="2286000" cy="310896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502920" y="4251960"/>
            <a:ext cx="237744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02920" y="4251960"/>
            <a:ext cx="237744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Repositories Page</a:t>
            </a:r>
            <a:endParaRPr lang="en-US" sz="900" dirty="0"/>
          </a:p>
        </p:txBody>
      </p:sp>
      <p:sp>
        <p:nvSpPr>
          <p:cNvPr id="9" name="Shape 6"/>
          <p:cNvSpPr/>
          <p:nvPr/>
        </p:nvSpPr>
        <p:spPr>
          <a:xfrm>
            <a:off x="3337560" y="1005840"/>
            <a:ext cx="2377440" cy="3200400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383280" y="1051560"/>
            <a:ext cx="2286000" cy="3108960"/>
          </a:xfrm>
          <a:prstGeom prst="rect">
            <a:avLst/>
          </a:prstGeom>
        </p:spPr>
      </p:pic>
      <p:sp>
        <p:nvSpPr>
          <p:cNvPr id="11" name="Shape 7"/>
          <p:cNvSpPr/>
          <p:nvPr/>
        </p:nvSpPr>
        <p:spPr>
          <a:xfrm>
            <a:off x="3337560" y="4251960"/>
            <a:ext cx="237744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3337560" y="4251960"/>
            <a:ext cx="237744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Create a New Repo</a:t>
            </a:r>
            <a:endParaRPr lang="en-US" sz="900" dirty="0"/>
          </a:p>
        </p:txBody>
      </p:sp>
      <p:sp>
        <p:nvSpPr>
          <p:cNvPr id="13" name="Shape 9"/>
          <p:cNvSpPr/>
          <p:nvPr/>
        </p:nvSpPr>
        <p:spPr>
          <a:xfrm>
            <a:off x="6172200" y="1005840"/>
            <a:ext cx="2377440" cy="3200400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217920" y="1051560"/>
            <a:ext cx="2286000" cy="3108960"/>
          </a:xfrm>
          <a:prstGeom prst="rect">
            <a:avLst/>
          </a:prstGeom>
        </p:spPr>
      </p:pic>
      <p:sp>
        <p:nvSpPr>
          <p:cNvPr id="15" name="Shape 10"/>
          <p:cNvSpPr/>
          <p:nvPr/>
        </p:nvSpPr>
        <p:spPr>
          <a:xfrm>
            <a:off x="6172200" y="4251960"/>
            <a:ext cx="237744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16" name="Text 11"/>
          <p:cNvSpPr/>
          <p:nvPr/>
        </p:nvSpPr>
        <p:spPr>
          <a:xfrm>
            <a:off x="6172200" y="4251960"/>
            <a:ext cx="237744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_repo Home</a:t>
            </a:r>
            <a:endParaRPr lang="en-US" sz="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64592"/>
            <a:ext cx="82296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CLI Commands Screen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548640" y="68580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Designed CLI reference page built into the web platform</a:t>
            </a:r>
            <a:endParaRPr lang="en-US" sz="1200" dirty="0"/>
          </a:p>
        </p:txBody>
      </p:sp>
      <p:sp>
        <p:nvSpPr>
          <p:cNvPr id="5" name="Shape 3"/>
          <p:cNvSpPr/>
          <p:nvPr/>
        </p:nvSpPr>
        <p:spPr>
          <a:xfrm>
            <a:off x="1371600" y="1005840"/>
            <a:ext cx="6400800" cy="3794760"/>
          </a:xfrm>
          <a:prstGeom prst="rect">
            <a:avLst/>
          </a:prstGeom>
          <a:solidFill>
            <a:srgbClr val="0A1520"/>
          </a:solidFill>
          <a:ln w="19050">
            <a:solidFill>
              <a:srgbClr val="00B4D8"/>
            </a:solidFill>
            <a:prstDash val="solid"/>
          </a:ln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17320" y="1051560"/>
            <a:ext cx="6309360" cy="370332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1371600" y="4828032"/>
            <a:ext cx="640080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371600" y="4828032"/>
            <a:ext cx="64008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CLI Commands Reference Page</a:t>
            </a:r>
            <a:endParaRPr lang="en-US" sz="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64592"/>
            <a:ext cx="82296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Commits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548640" y="68580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Commit history timeline · Individual commit detail</a:t>
            </a:r>
            <a:endParaRPr lang="en-US" sz="1200" dirty="0"/>
          </a:p>
        </p:txBody>
      </p:sp>
      <p:sp>
        <p:nvSpPr>
          <p:cNvPr id="5" name="Shape 3"/>
          <p:cNvSpPr/>
          <p:nvPr/>
        </p:nvSpPr>
        <p:spPr>
          <a:xfrm>
            <a:off x="457200" y="1005840"/>
            <a:ext cx="3931920" cy="3474720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2920" y="1051560"/>
            <a:ext cx="3840480" cy="338328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457200" y="4526280"/>
            <a:ext cx="393192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57200" y="4526280"/>
            <a:ext cx="39319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_repo/commits</a:t>
            </a:r>
            <a:endParaRPr lang="en-US" sz="900" dirty="0"/>
          </a:p>
        </p:txBody>
      </p:sp>
      <p:sp>
        <p:nvSpPr>
          <p:cNvPr id="9" name="Shape 6"/>
          <p:cNvSpPr/>
          <p:nvPr/>
        </p:nvSpPr>
        <p:spPr>
          <a:xfrm>
            <a:off x="4754880" y="1005840"/>
            <a:ext cx="3931920" cy="3474720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800600" y="1051560"/>
            <a:ext cx="3840480" cy="3383280"/>
          </a:xfrm>
          <a:prstGeom prst="rect">
            <a:avLst/>
          </a:prstGeom>
        </p:spPr>
      </p:pic>
      <p:sp>
        <p:nvSpPr>
          <p:cNvPr id="11" name="Shape 7"/>
          <p:cNvSpPr/>
          <p:nvPr/>
        </p:nvSpPr>
        <p:spPr>
          <a:xfrm>
            <a:off x="4754880" y="4526280"/>
            <a:ext cx="393192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4754880" y="4526280"/>
            <a:ext cx="39319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_repo/commit (list)</a:t>
            </a:r>
            <a:endParaRPr lang="en-US" sz="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998</Words>
  <Application>Microsoft Office PowerPoint</Application>
  <PresentationFormat>On-screen Show (16:9)</PresentationFormat>
  <Paragraphs>213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Arial Black</vt:lpstr>
      <vt:lpstr>Calibri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REPOSPHERE – Project Presentation</dc:title>
  <dc:subject>PptxGenJS Presentation</dc:subject>
  <dc:creator>PptxGenJS</dc:creator>
  <cp:lastModifiedBy>Sumit Goyal</cp:lastModifiedBy>
  <cp:revision>3</cp:revision>
  <dcterms:created xsi:type="dcterms:W3CDTF">2026-02-20T05:35:57Z</dcterms:created>
  <dcterms:modified xsi:type="dcterms:W3CDTF">2026-02-20T06:42:50Z</dcterms:modified>
</cp:coreProperties>
</file>